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03" r:id="rId2"/>
    <p:sldId id="346" r:id="rId3"/>
    <p:sldId id="347" r:id="rId4"/>
    <p:sldId id="304" r:id="rId5"/>
    <p:sldId id="333" r:id="rId6"/>
    <p:sldId id="331" r:id="rId7"/>
    <p:sldId id="332" r:id="rId8"/>
    <p:sldId id="307" r:id="rId9"/>
    <p:sldId id="334" r:id="rId10"/>
    <p:sldId id="335" r:id="rId11"/>
    <p:sldId id="336" r:id="rId12"/>
    <p:sldId id="337" r:id="rId13"/>
    <p:sldId id="338" r:id="rId14"/>
    <p:sldId id="339" r:id="rId15"/>
    <p:sldId id="340" r:id="rId16"/>
    <p:sldId id="342" r:id="rId17"/>
    <p:sldId id="343" r:id="rId18"/>
    <p:sldId id="344" r:id="rId19"/>
    <p:sldId id="345" r:id="rId20"/>
    <p:sldId id="326" r:id="rId21"/>
  </p:sldIdLst>
  <p:sldSz cx="9144000" cy="6858000" type="screen4x3"/>
  <p:notesSz cx="6985000" cy="9271000"/>
  <p:custDataLst>
    <p:tags r:id="rId24"/>
  </p:custDataLst>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660033"/>
    <a:srgbClr val="FFA347"/>
    <a:srgbClr val="EE0060"/>
    <a:srgbClr val="FF0066"/>
    <a:srgbClr val="D60093"/>
    <a:srgbClr val="006600"/>
    <a:srgbClr val="FF9933"/>
    <a:srgbClr val="800000"/>
    <a:srgbClr val="FF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4631"/>
  </p:normalViewPr>
  <p:slideViewPr>
    <p:cSldViewPr>
      <p:cViewPr varScale="1">
        <p:scale>
          <a:sx n="65" d="100"/>
          <a:sy n="65" d="100"/>
        </p:scale>
        <p:origin x="167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smtClean="0">
                <a:latin typeface="Times New Roman" pitchFamily="18" charset="0"/>
              </a:defRPr>
            </a:lvl1pPr>
          </a:lstStyle>
          <a:p>
            <a:pPr>
              <a:defRPr/>
            </a:pPr>
            <a:endParaRPr lang="en-US" altLang="en-US"/>
          </a:p>
        </p:txBody>
      </p:sp>
      <p:sp>
        <p:nvSpPr>
          <p:cNvPr id="64515" name="Rectangle 3"/>
          <p:cNvSpPr>
            <a:spLocks noGrp="1" noChangeArrowheads="1"/>
          </p:cNvSpPr>
          <p:nvPr>
            <p:ph type="dt" sz="quarter" idx="1"/>
          </p:nvPr>
        </p:nvSpPr>
        <p:spPr bwMode="auto">
          <a:xfrm>
            <a:off x="396240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smtClean="0">
                <a:latin typeface="Times New Roman" pitchFamily="18" charset="0"/>
              </a:defRPr>
            </a:lvl1pPr>
          </a:lstStyle>
          <a:p>
            <a:pPr>
              <a:defRPr/>
            </a:pPr>
            <a:endParaRPr lang="en-US" altLang="en-US"/>
          </a:p>
        </p:txBody>
      </p:sp>
      <p:sp>
        <p:nvSpPr>
          <p:cNvPr id="64516" name="Rectangle 4"/>
          <p:cNvSpPr>
            <a:spLocks noGrp="1" noChangeArrowheads="1"/>
          </p:cNvSpPr>
          <p:nvPr>
            <p:ph type="ftr" sz="quarter" idx="2"/>
          </p:nvPr>
        </p:nvSpPr>
        <p:spPr bwMode="auto">
          <a:xfrm>
            <a:off x="0" y="88392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smtClean="0">
                <a:latin typeface="Times New Roman" pitchFamily="18" charset="0"/>
              </a:defRPr>
            </a:lvl1pPr>
          </a:lstStyle>
          <a:p>
            <a:pPr>
              <a:defRPr/>
            </a:pPr>
            <a:endParaRPr lang="en-US" altLang="en-US"/>
          </a:p>
        </p:txBody>
      </p:sp>
      <p:sp>
        <p:nvSpPr>
          <p:cNvPr id="64517" name="Rectangle 5"/>
          <p:cNvSpPr>
            <a:spLocks noGrp="1" noChangeArrowheads="1"/>
          </p:cNvSpPr>
          <p:nvPr>
            <p:ph type="sldNum" sz="quarter" idx="3"/>
          </p:nvPr>
        </p:nvSpPr>
        <p:spPr bwMode="auto">
          <a:xfrm>
            <a:off x="3962400" y="88392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Times New Roman" pitchFamily="18" charset="0"/>
              </a:defRPr>
            </a:lvl1pPr>
          </a:lstStyle>
          <a:p>
            <a:pPr>
              <a:defRPr/>
            </a:pPr>
            <a:fld id="{CF7F491F-C86C-4A63-84E2-DB102B478D1B}" type="slidenum">
              <a:rPr lang="en-US" altLang="en-US"/>
              <a:pPr>
                <a:defRPr/>
              </a:pPr>
              <a:t>‹#›</a:t>
            </a:fld>
            <a:endParaRPr lang="en-US" altLang="en-US"/>
          </a:p>
        </p:txBody>
      </p:sp>
    </p:spTree>
    <p:extLst>
      <p:ext uri="{BB962C8B-B14F-4D97-AF65-F5344CB8AC3E}">
        <p14:creationId xmlns:p14="http://schemas.microsoft.com/office/powerpoint/2010/main" val="1556548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defTabSz="928688" eaLnBrk="1" hangingPunct="1">
              <a:defRPr sz="1200" smtClean="0"/>
            </a:lvl1pPr>
          </a:lstStyle>
          <a:p>
            <a:pPr>
              <a:defRPr/>
            </a:pPr>
            <a:endParaRPr lang="en-US" altLang="en-US"/>
          </a:p>
        </p:txBody>
      </p:sp>
      <p:sp>
        <p:nvSpPr>
          <p:cNvPr id="4099" name="Rectangle 3"/>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algn="r" defTabSz="928688" eaLnBrk="1" hangingPunct="1">
              <a:defRPr sz="1200" smtClean="0"/>
            </a:lvl1pPr>
          </a:lstStyle>
          <a:p>
            <a:pPr>
              <a:defRPr/>
            </a:pPr>
            <a:endParaRPr lang="en-US" altLang="en-US"/>
          </a:p>
        </p:txBody>
      </p:sp>
      <p:sp>
        <p:nvSpPr>
          <p:cNvPr id="28676" name="Rectangle 4"/>
          <p:cNvSpPr>
            <a:spLocks noGrp="1" noRot="1" noChangeAspect="1" noChangeArrowheads="1" noTextEdit="1"/>
          </p:cNvSpPr>
          <p:nvPr>
            <p:ph type="sldImg" idx="2"/>
          </p:nvPr>
        </p:nvSpPr>
        <p:spPr bwMode="auto">
          <a:xfrm>
            <a:off x="1174750" y="695325"/>
            <a:ext cx="4635500" cy="3476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98500" y="4403725"/>
            <a:ext cx="5588000" cy="41719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05863"/>
            <a:ext cx="3027363" cy="46355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defTabSz="928688" eaLnBrk="1" hangingPunct="1">
              <a:defRPr sz="1200" smtClean="0"/>
            </a:lvl1pPr>
          </a:lstStyle>
          <a:p>
            <a:pPr>
              <a:defRPr/>
            </a:pPr>
            <a:endParaRPr lang="en-US" altLang="en-US"/>
          </a:p>
        </p:txBody>
      </p:sp>
      <p:sp>
        <p:nvSpPr>
          <p:cNvPr id="4103" name="Rectangle 7"/>
          <p:cNvSpPr>
            <a:spLocks noGrp="1" noChangeArrowheads="1"/>
          </p:cNvSpPr>
          <p:nvPr>
            <p:ph type="sldNum" sz="quarter" idx="5"/>
          </p:nvPr>
        </p:nvSpPr>
        <p:spPr bwMode="auto">
          <a:xfrm>
            <a:off x="3956050" y="8805863"/>
            <a:ext cx="3027363" cy="46355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algn="r" defTabSz="928688" eaLnBrk="1" hangingPunct="1">
              <a:defRPr sz="1200" smtClean="0"/>
            </a:lvl1pPr>
          </a:lstStyle>
          <a:p>
            <a:pPr>
              <a:defRPr/>
            </a:pPr>
            <a:fld id="{F80D38D0-9CCF-40DA-B88D-4EAFC5750121}" type="slidenum">
              <a:rPr lang="en-US" altLang="en-US"/>
              <a:pPr>
                <a:defRPr/>
              </a:pPr>
              <a:t>‹#›</a:t>
            </a:fld>
            <a:endParaRPr lang="en-US" altLang="en-US"/>
          </a:p>
        </p:txBody>
      </p:sp>
    </p:spTree>
    <p:extLst>
      <p:ext uri="{BB962C8B-B14F-4D97-AF65-F5344CB8AC3E}">
        <p14:creationId xmlns:p14="http://schemas.microsoft.com/office/powerpoint/2010/main" val="36568362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itchFamily="34" charset="0"/>
                <a:ea typeface="ＭＳ Ｐゴシック" pitchFamily="34" charset="-128"/>
              </a:defRPr>
            </a:lvl1pPr>
            <a:lvl2pPr marL="742950" indent="-285750" defTabSz="928688">
              <a:spcBef>
                <a:spcPct val="30000"/>
              </a:spcBef>
              <a:defRPr sz="1200">
                <a:solidFill>
                  <a:schemeClr val="tx1"/>
                </a:solidFill>
                <a:latin typeface="Arial" pitchFamily="34" charset="0"/>
                <a:ea typeface="ＭＳ Ｐゴシック" pitchFamily="34" charset="-128"/>
              </a:defRPr>
            </a:lvl2pPr>
            <a:lvl3pPr marL="1143000" indent="-228600" defTabSz="928688">
              <a:spcBef>
                <a:spcPct val="30000"/>
              </a:spcBef>
              <a:defRPr sz="1200">
                <a:solidFill>
                  <a:schemeClr val="tx1"/>
                </a:solidFill>
                <a:latin typeface="Arial" pitchFamily="34" charset="0"/>
                <a:ea typeface="ＭＳ Ｐゴシック" pitchFamily="34" charset="-128"/>
              </a:defRPr>
            </a:lvl3pPr>
            <a:lvl4pPr marL="1600200" indent="-228600" defTabSz="928688">
              <a:spcBef>
                <a:spcPct val="30000"/>
              </a:spcBef>
              <a:defRPr sz="1200">
                <a:solidFill>
                  <a:schemeClr val="tx1"/>
                </a:solidFill>
                <a:latin typeface="Arial" pitchFamily="34" charset="0"/>
                <a:ea typeface="ＭＳ Ｐゴシック" pitchFamily="34" charset="-128"/>
              </a:defRPr>
            </a:lvl4pPr>
            <a:lvl5pPr marL="2057400" indent="-228600" defTabSz="928688">
              <a:spcBef>
                <a:spcPct val="30000"/>
              </a:spcBef>
              <a:defRPr sz="1200">
                <a:solidFill>
                  <a:schemeClr val="tx1"/>
                </a:solidFill>
                <a:latin typeface="Arial" pitchFamily="34" charset="0"/>
                <a:ea typeface="ＭＳ Ｐゴシック" pitchFamily="34" charset="-128"/>
              </a:defRPr>
            </a:lvl5pPr>
            <a:lvl6pPr marL="2514600" indent="-228600" defTabSz="928688"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28688"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28688"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28688"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a:spcBef>
                <a:spcPct val="0"/>
              </a:spcBef>
            </a:pPr>
            <a:fld id="{42562B72-5EB6-44F8-9ABD-BF0F60BF2492}" type="slidenum">
              <a:rPr lang="en-US" altLang="en-US"/>
              <a:pPr>
                <a:spcBef>
                  <a:spcPct val="0"/>
                </a:spcBef>
              </a:pPr>
              <a:t>1</a:t>
            </a:fld>
            <a:endParaRPr lang="en-US" altLang="en-US"/>
          </a:p>
        </p:txBody>
      </p:sp>
      <p:sp>
        <p:nvSpPr>
          <p:cNvPr id="29699" name="Rectangle 2"/>
          <p:cNvSpPr>
            <a:spLocks noGrp="1" noRot="1" noChangeAspect="1" noChangeArrowheads="1" noTextEdit="1"/>
          </p:cNvSpPr>
          <p:nvPr>
            <p:ph type="sldImg"/>
          </p:nvPr>
        </p:nvSpPr>
        <p:spPr>
          <a:xfrm>
            <a:off x="1163638" y="712788"/>
            <a:ext cx="4657725" cy="3494087"/>
          </a:xfrm>
          <a:ln/>
        </p:spPr>
      </p:sp>
      <p:sp>
        <p:nvSpPr>
          <p:cNvPr id="29700" name="Rectangle 3"/>
          <p:cNvSpPr>
            <a:spLocks noGrp="1" noChangeArrowheads="1"/>
          </p:cNvSpPr>
          <p:nvPr>
            <p:ph type="body" idx="1"/>
          </p:nvPr>
        </p:nvSpPr>
        <p:spPr>
          <a:xfrm>
            <a:off x="941388" y="4421188"/>
            <a:ext cx="5102225" cy="41370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6" y="206375"/>
            <a:ext cx="6521450" cy="978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6" y="206375"/>
            <a:ext cx="6521450" cy="978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6" y="206375"/>
            <a:ext cx="6521450" cy="978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6" y="206375"/>
            <a:ext cx="6521450" cy="978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0723"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0" y="0"/>
            <a:ext cx="0" cy="0"/>
          </a:xfrm>
        </p:spPr>
        <p:txBody>
          <a:bodyPr>
            <a:normAutofit fontScale="25000" lnSpcReduction="20000"/>
          </a:bodyPr>
          <a:lstStyle/>
          <a:p>
            <a:pPr eaLnBrk="1" fontAlgn="auto" hangingPunct="1">
              <a:spcBef>
                <a:spcPts val="0"/>
              </a:spcBef>
              <a:spcAft>
                <a:spcPts val="0"/>
              </a:spcAft>
              <a:defRPr/>
            </a:pPr>
            <a:endParaRPr dirty="0"/>
          </a:p>
        </p:txBody>
      </p:sp>
      <p:sp>
        <p:nvSpPr>
          <p:cNvPr id="31747" name="Rectangle 2"/>
          <p:cNvSpPr>
            <a:spLocks noChangeArrowheads="1"/>
          </p:cNvSpPr>
          <p:nvPr/>
        </p:nvSpPr>
        <p:spPr bwMode="auto">
          <a:xfrm>
            <a:off x="231775" y="206375"/>
            <a:ext cx="6521450" cy="978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defRPr sz="1200">
                <a:solidFill>
                  <a:schemeClr val="tx1"/>
                </a:solidFill>
                <a:latin typeface="Arial" pitchFamily="34" charset="0"/>
                <a:ea typeface="ＭＳ Ｐゴシック" pitchFamily="34" charset="-128"/>
              </a:defRPr>
            </a:lvl1pPr>
            <a:lvl2pPr>
              <a:spcBef>
                <a:spcPct val="30000"/>
              </a:spcBef>
              <a:defRPr sz="1200">
                <a:solidFill>
                  <a:schemeClr val="tx1"/>
                </a:solidFill>
                <a:latin typeface="Arial" pitchFamily="34" charset="0"/>
                <a:ea typeface="ＭＳ Ｐゴシック" pitchFamily="34" charset="-128"/>
              </a:defRPr>
            </a:lvl2pPr>
            <a:lvl3pPr marL="1143000" indent="-228600">
              <a:spcBef>
                <a:spcPct val="30000"/>
              </a:spcBef>
              <a:defRPr sz="1200">
                <a:solidFill>
                  <a:schemeClr val="tx1"/>
                </a:solidFill>
                <a:latin typeface="Arial" pitchFamily="34" charset="0"/>
                <a:ea typeface="ＭＳ Ｐゴシック" pitchFamily="34" charset="-128"/>
              </a:defRPr>
            </a:lvl3pPr>
            <a:lvl4pPr marL="1600200" indent="-228600">
              <a:spcBef>
                <a:spcPct val="30000"/>
              </a:spcBef>
              <a:defRPr sz="1200">
                <a:solidFill>
                  <a:schemeClr val="tx1"/>
                </a:solidFill>
                <a:latin typeface="Arial" pitchFamily="34" charset="0"/>
                <a:ea typeface="ＭＳ Ｐゴシック" pitchFamily="34" charset="-128"/>
              </a:defRPr>
            </a:lvl4pPr>
            <a:lvl5pPr marL="2057400" indent="-22860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r>
              <a:rPr lang="en-US" altLang="en-US" sz="1800">
                <a:latin typeface="Calibri" pitchFamily="34" charset="0"/>
                <a:cs typeface="Arial" pitchFamily="34" charset="0"/>
              </a:rPr>
              <a:t>The RTG has decided on basic parameters for the range of solutions to be considered:</a:t>
            </a:r>
          </a:p>
          <a:p>
            <a:pPr eaLnBrk="1" hangingPunct="1">
              <a:spcBef>
                <a:spcPct val="0"/>
              </a:spcBef>
            </a:pPr>
            <a:r>
              <a:rPr lang="en-US" altLang="en-US" sz="1800">
                <a:latin typeface="Calibri" pitchFamily="34" charset="0"/>
                <a:cs typeface="Arial" pitchFamily="34" charset="0"/>
              </a:rPr>
              <a:t>Utilize private sector, profit motivation and market forces to attract investment, technology and forward looking, professional management.</a:t>
            </a:r>
          </a:p>
          <a:p>
            <a:pPr eaLnBrk="1" hangingPunct="1">
              <a:spcBef>
                <a:spcPct val="0"/>
              </a:spcBef>
            </a:pPr>
            <a:r>
              <a:rPr lang="en-US" altLang="en-US" sz="1800">
                <a:latin typeface="Calibri" pitchFamily="34" charset="0"/>
                <a:cs typeface="Arial" pitchFamily="34" charset="0"/>
              </a:rPr>
              <a:t>Align the incentives among the incumbent farmers, the RTG and the agribusinesses in order to reduce risk. </a:t>
            </a:r>
          </a:p>
          <a:p>
            <a:pPr eaLnBrk="1" hangingPunct="1">
              <a:spcBef>
                <a:spcPct val="0"/>
              </a:spcBef>
            </a:pPr>
            <a:r>
              <a:rPr lang="en-US" altLang="en-US" sz="1800">
                <a:latin typeface="Calibri" pitchFamily="34" charset="0"/>
                <a:cs typeface="Arial" pitchFamily="34" charset="0"/>
              </a:rPr>
              <a:t>Organizing the farmers and Agricultural Sponsors (agribusinesses) into companies and/or contractual arrangements that operate through the full value chain will facilitate participation of targeted households in the market opportunities. </a:t>
            </a:r>
          </a:p>
          <a:p>
            <a:pPr eaLnBrk="1" hangingPunct="1">
              <a:spcBef>
                <a:spcPct val="0"/>
              </a:spcBef>
            </a:pPr>
            <a:r>
              <a:rPr lang="en-US" altLang="en-US" sz="1800">
                <a:latin typeface="Calibri" pitchFamily="34" charset="0"/>
                <a:cs typeface="Arial" pitchFamily="34" charset="0"/>
              </a:rPr>
              <a:t>Provide farmers with the following:</a:t>
            </a:r>
          </a:p>
          <a:p>
            <a:pPr lvl="1" eaLnBrk="1" hangingPunct="1">
              <a:spcBef>
                <a:spcPct val="0"/>
              </a:spcBef>
            </a:pPr>
            <a:r>
              <a:rPr lang="en-US" altLang="en-US" sz="1800">
                <a:latin typeface="Calibri" pitchFamily="34" charset="0"/>
                <a:cs typeface="Arial" pitchFamily="34" charset="0"/>
              </a:rPr>
              <a:t>-Incentives to participate in restoring and working the land over the long term;</a:t>
            </a:r>
          </a:p>
          <a:p>
            <a:pPr lvl="1" eaLnBrk="1" hangingPunct="1">
              <a:spcBef>
                <a:spcPct val="0"/>
              </a:spcBef>
            </a:pPr>
            <a:r>
              <a:rPr lang="en-US" altLang="en-US" sz="1800">
                <a:latin typeface="Calibri" pitchFamily="34" charset="0"/>
                <a:cs typeface="Arial" pitchFamily="34" charset="0"/>
              </a:rPr>
              <a:t>-A significant share of the increase in income that will result from enhancing the productivity of the land and sustainability of farming practices;</a:t>
            </a:r>
          </a:p>
          <a:p>
            <a:pPr lvl="1" eaLnBrk="1" hangingPunct="1">
              <a:spcBef>
                <a:spcPct val="0"/>
              </a:spcBef>
            </a:pPr>
            <a:r>
              <a:rPr lang="en-US" altLang="en-US" sz="1800">
                <a:latin typeface="Calibri" pitchFamily="34" charset="0"/>
                <a:cs typeface="Arial" pitchFamily="34" charset="0"/>
              </a:rPr>
              <a:t>-Safety nets to insure that their income does not fall below current levels, and to insure that their long term leasehold interest in the land is protected.  -For example, the corporate parent of each of the private AG Sponsors who join hands with the farmers to improve and work a sub-parcel of the land, will guarantee that farmers' land lease rights are protected at all times.  In an event of default, the farmers’ sub lease to the AG Sponsor or to the co-owned entity (ProducerCo) shall be returned to the farmers. The sublease to the ProduceCos will be kept at a third party escrow company. </a:t>
            </a:r>
          </a:p>
          <a:p>
            <a:pPr lvl="1" eaLnBrk="1" hangingPunct="1">
              <a:spcBef>
                <a:spcPct val="0"/>
              </a:spcBef>
            </a:pPr>
            <a:r>
              <a:rPr lang="en-US" altLang="en-US" sz="1800">
                <a:latin typeface="Calibri" pitchFamily="34" charset="0"/>
                <a:cs typeface="Arial" pitchFamily="34" charset="0"/>
              </a:rPr>
              <a:t>Governance, to insure performance and adherence to the pledges made by all of the stakeholders, including framers who have a land lease from the Treasury Department;</a:t>
            </a:r>
          </a:p>
          <a:p>
            <a:pPr lvl="1" eaLnBrk="1" hangingPunct="1">
              <a:spcBef>
                <a:spcPct val="0"/>
              </a:spcBef>
            </a:pPr>
            <a:r>
              <a:rPr lang="en-US" altLang="en-US" sz="1800">
                <a:latin typeface="Calibri" pitchFamily="34" charset="0"/>
                <a:cs typeface="Arial" pitchFamily="34" charset="0"/>
              </a:rPr>
              <a:t>Participation in governance of the entities which control the farm to market operations, and which oversee the operators;</a:t>
            </a:r>
          </a:p>
          <a:p>
            <a:pPr lvl="1" eaLnBrk="1" hangingPunct="1">
              <a:spcBef>
                <a:spcPct val="0"/>
              </a:spcBef>
            </a:pPr>
            <a:r>
              <a:rPr lang="en-US" altLang="en-US" sz="1800">
                <a:latin typeface="Calibri" pitchFamily="34" charset="0"/>
                <a:cs typeface="Arial" pitchFamily="34" charset="0"/>
              </a:rPr>
              <a:t>Guaranteed employment of everyone in the farmer's household who are beyond school-going age.</a:t>
            </a:r>
          </a:p>
          <a:p>
            <a:pPr eaLnBrk="1" hangingPunct="1">
              <a:spcBef>
                <a:spcPct val="0"/>
              </a:spcBef>
            </a:pPr>
            <a:endParaRPr lang="en-US" altLang="en-US" sz="1800">
              <a:latin typeface="Calibri"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7B7B1D-E4C8-4267-A567-3F9B88CC3378}" type="slidenum">
              <a:rPr lang="en-US" altLang="en-US"/>
              <a:pPr>
                <a:defRPr/>
              </a:pPr>
              <a:t>‹#›</a:t>
            </a:fld>
            <a:endParaRPr lang="en-US" altLang="en-US"/>
          </a:p>
        </p:txBody>
      </p:sp>
    </p:spTree>
    <p:extLst>
      <p:ext uri="{BB962C8B-B14F-4D97-AF65-F5344CB8AC3E}">
        <p14:creationId xmlns:p14="http://schemas.microsoft.com/office/powerpoint/2010/main" val="41976118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A388F26-A6D0-4A0A-904C-3C16735462DD}" type="slidenum">
              <a:rPr lang="en-US" altLang="en-US"/>
              <a:pPr>
                <a:defRPr/>
              </a:pPr>
              <a:t>‹#›</a:t>
            </a:fld>
            <a:endParaRPr lang="en-US" altLang="en-US"/>
          </a:p>
        </p:txBody>
      </p:sp>
    </p:spTree>
    <p:extLst>
      <p:ext uri="{BB962C8B-B14F-4D97-AF65-F5344CB8AC3E}">
        <p14:creationId xmlns:p14="http://schemas.microsoft.com/office/powerpoint/2010/main" val="4351474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F072CC2-5B06-4A3A-9044-C1F322F112B8}" type="slidenum">
              <a:rPr lang="en-US" altLang="en-US"/>
              <a:pPr>
                <a:defRPr/>
              </a:pPr>
              <a:t>‹#›</a:t>
            </a:fld>
            <a:endParaRPr lang="en-US" altLang="en-US"/>
          </a:p>
        </p:txBody>
      </p:sp>
    </p:spTree>
    <p:extLst>
      <p:ext uri="{BB962C8B-B14F-4D97-AF65-F5344CB8AC3E}">
        <p14:creationId xmlns:p14="http://schemas.microsoft.com/office/powerpoint/2010/main" val="112917684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5000F9E2-0063-4352-9666-8BE702229710}" type="slidenum">
              <a:rPr lang="en-US" altLang="en-US"/>
              <a:pPr>
                <a:defRPr/>
              </a:pPr>
              <a:t>‹#›</a:t>
            </a:fld>
            <a:endParaRPr lang="en-US" altLang="en-US"/>
          </a:p>
        </p:txBody>
      </p:sp>
    </p:spTree>
    <p:extLst>
      <p:ext uri="{BB962C8B-B14F-4D97-AF65-F5344CB8AC3E}">
        <p14:creationId xmlns:p14="http://schemas.microsoft.com/office/powerpoint/2010/main" val="366837676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4FAF847-BD91-45EE-BE17-3C9EC32DF9BE}" type="slidenum">
              <a:rPr lang="en-US" altLang="en-US"/>
              <a:pPr>
                <a:defRPr/>
              </a:pPr>
              <a:t>‹#›</a:t>
            </a:fld>
            <a:endParaRPr lang="en-US" altLang="en-US"/>
          </a:p>
        </p:txBody>
      </p:sp>
    </p:spTree>
    <p:extLst>
      <p:ext uri="{BB962C8B-B14F-4D97-AF65-F5344CB8AC3E}">
        <p14:creationId xmlns:p14="http://schemas.microsoft.com/office/powerpoint/2010/main" val="407215018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75E7F772-EED1-4E30-9D60-FD242373967D}" type="slidenum">
              <a:rPr lang="en-US" altLang="en-US"/>
              <a:pPr>
                <a:defRPr/>
              </a:pPr>
              <a:t>‹#›</a:t>
            </a:fld>
            <a:endParaRPr lang="en-US" altLang="en-US"/>
          </a:p>
        </p:txBody>
      </p:sp>
    </p:spTree>
    <p:extLst>
      <p:ext uri="{BB962C8B-B14F-4D97-AF65-F5344CB8AC3E}">
        <p14:creationId xmlns:p14="http://schemas.microsoft.com/office/powerpoint/2010/main" val="24977318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79AAFC13-8245-4EB8-8BEE-A228C087E700}" type="slidenum">
              <a:rPr lang="en-US" altLang="en-US"/>
              <a:pPr>
                <a:defRPr/>
              </a:pPr>
              <a:t>‹#›</a:t>
            </a:fld>
            <a:endParaRPr lang="en-US" altLang="en-US"/>
          </a:p>
        </p:txBody>
      </p:sp>
    </p:spTree>
    <p:extLst>
      <p:ext uri="{BB962C8B-B14F-4D97-AF65-F5344CB8AC3E}">
        <p14:creationId xmlns:p14="http://schemas.microsoft.com/office/powerpoint/2010/main" val="42652358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2D6AF4C9-541D-4CDC-A4B4-3701DC8035AE}" type="slidenum">
              <a:rPr lang="en-US" altLang="en-US"/>
              <a:pPr>
                <a:defRPr/>
              </a:pPr>
              <a:t>‹#›</a:t>
            </a:fld>
            <a:endParaRPr lang="en-US" altLang="en-US"/>
          </a:p>
        </p:txBody>
      </p:sp>
    </p:spTree>
    <p:extLst>
      <p:ext uri="{BB962C8B-B14F-4D97-AF65-F5344CB8AC3E}">
        <p14:creationId xmlns:p14="http://schemas.microsoft.com/office/powerpoint/2010/main" val="37729777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DB6069E6-D9EE-40AC-A501-D800E4FECAA9}" type="slidenum">
              <a:rPr lang="en-US" altLang="en-US"/>
              <a:pPr>
                <a:defRPr/>
              </a:pPr>
              <a:t>‹#›</a:t>
            </a:fld>
            <a:endParaRPr lang="en-US" altLang="en-US"/>
          </a:p>
        </p:txBody>
      </p:sp>
    </p:spTree>
    <p:extLst>
      <p:ext uri="{BB962C8B-B14F-4D97-AF65-F5344CB8AC3E}">
        <p14:creationId xmlns:p14="http://schemas.microsoft.com/office/powerpoint/2010/main" val="151371202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F92165FA-63E3-4D7E-AE5F-0D1792201AA5}" type="slidenum">
              <a:rPr lang="en-US" altLang="en-US"/>
              <a:pPr>
                <a:defRPr/>
              </a:pPr>
              <a:t>‹#›</a:t>
            </a:fld>
            <a:endParaRPr lang="en-US" altLang="en-US"/>
          </a:p>
        </p:txBody>
      </p:sp>
    </p:spTree>
    <p:extLst>
      <p:ext uri="{BB962C8B-B14F-4D97-AF65-F5344CB8AC3E}">
        <p14:creationId xmlns:p14="http://schemas.microsoft.com/office/powerpoint/2010/main" val="274766184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7998AD7-2745-484F-A1CC-E835EDD53358}" type="slidenum">
              <a:rPr lang="en-US" altLang="en-US"/>
              <a:pPr>
                <a:defRPr/>
              </a:pPr>
              <a:t>‹#›</a:t>
            </a:fld>
            <a:endParaRPr lang="en-US" altLang="en-US"/>
          </a:p>
        </p:txBody>
      </p:sp>
    </p:spTree>
    <p:extLst>
      <p:ext uri="{BB962C8B-B14F-4D97-AF65-F5344CB8AC3E}">
        <p14:creationId xmlns:p14="http://schemas.microsoft.com/office/powerpoint/2010/main" val="379872220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pPr>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138F3BF3-9D1C-46E3-B919-02E7A26FB9B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1.png"/><Relationship Id="rId5" Type="http://schemas.microsoft.com/office/2007/relationships/hdphoto" Target="../media/hdphoto9.wdp"/><Relationship Id="rId10" Type="http://schemas.microsoft.com/office/2007/relationships/hdphoto" Target="../media/hdphoto11.wdp"/><Relationship Id="rId4" Type="http://schemas.openxmlformats.org/officeDocument/2006/relationships/image" Target="../media/image27.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8.png"/><Relationship Id="rId7" Type="http://schemas.openxmlformats.org/officeDocument/2006/relationships/image" Target="../media/image29.png"/><Relationship Id="rId12" Type="http://schemas.microsoft.com/office/2007/relationships/hdphoto" Target="../media/hdphoto11.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0.png"/><Relationship Id="rId5" Type="http://schemas.openxmlformats.org/officeDocument/2006/relationships/image" Target="../media/image31.png"/><Relationship Id="rId10" Type="http://schemas.openxmlformats.org/officeDocument/2006/relationships/image" Target="../media/image27.png"/><Relationship Id="rId4" Type="http://schemas.microsoft.com/office/2007/relationships/hdphoto" Target="../media/hdphoto9.wdp"/><Relationship Id="rId9"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34.jpe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7.png"/><Relationship Id="rId10" Type="http://schemas.microsoft.com/office/2007/relationships/hdphoto" Target="../media/hdphoto13.wdp"/><Relationship Id="rId4" Type="http://schemas.openxmlformats.org/officeDocument/2006/relationships/image" Target="../media/image6.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microsoft.com/office/2007/relationships/hdphoto" Target="../media/hdphoto15.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3.wdp"/></Relationships>
</file>

<file path=ppt/slides/_rels/slide19.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jpe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17.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16.wdp"/><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jpeg"/><Relationship Id="rId7" Type="http://schemas.openxmlformats.org/officeDocument/2006/relationships/image" Target="../media/image11.png"/><Relationship Id="rId12"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microsoft.com/office/2007/relationships/hdphoto" Target="../media/hdphoto4.wdp"/><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jpe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7.wdp"/><Relationship Id="rId11" Type="http://schemas.microsoft.com/office/2007/relationships/hdphoto" Target="../media/hdphoto8.wdp"/><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371600"/>
            <a:ext cx="9144000" cy="738664"/>
          </a:xfrm>
          <a:prstGeom prst="rect">
            <a:avLst/>
          </a:prstGeom>
        </p:spPr>
        <p:txBody>
          <a:bodyPr>
            <a:spAutoFit/>
          </a:bodyPr>
          <a:lstStyle/>
          <a:p>
            <a:pPr algn="ctr" eaLnBrk="1" hangingPunct="1">
              <a:defRPr/>
            </a:pPr>
            <a:r>
              <a:rPr lang="en-US" altLang="en-US" sz="4200" spc="50" dirty="0">
                <a:ln w="11430">
                  <a:noFill/>
                </a:ln>
                <a:solidFill>
                  <a:srgbClr val="660033"/>
                </a:solidFill>
                <a:latin typeface="Tw Cen MT Condensed Extra Bold" panose="020B0803020202020204" pitchFamily="34" charset="0"/>
              </a:rPr>
              <a:t>Transfer of Technology</a:t>
            </a:r>
          </a:p>
        </p:txBody>
      </p:sp>
      <p:pic>
        <p:nvPicPr>
          <p:cNvPr id="2051" name="Picture 5" descr="WIPO-E-BLU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0" y="0"/>
            <a:ext cx="9144000" cy="1279525"/>
          </a:xfrm>
          <a:prstGeom prst="rect">
            <a:avLst/>
          </a:prstGeom>
          <a:solidFill>
            <a:srgbClr val="660033"/>
          </a:solidFill>
        </p:spPr>
        <p:txBody>
          <a:bodyPr anchor="ctr">
            <a:noAutofit/>
          </a:bodyPr>
          <a:lstStyle/>
          <a:p>
            <a:pPr algn="ctr" eaLnBrk="1" hangingPunct="1">
              <a:defRPr/>
            </a:pPr>
            <a:r>
              <a:rPr lang="en-US" altLang="en-US" sz="3600" b="1" spc="50" dirty="0">
                <a:ln w="11430">
                  <a:noFill/>
                </a:ln>
                <a:solidFill>
                  <a:schemeClr val="bg1">
                    <a:lumMod val="95000"/>
                  </a:schemeClr>
                </a:solidFill>
                <a:latin typeface="Arial Narrow" panose="020B0606020202030204" pitchFamily="34" charset="0"/>
                <a:ea typeface="KaiTi" panose="02010609060101010101" pitchFamily="49" charset="-122"/>
                <a:cs typeface="Browallia New" panose="020B0604020202020204" pitchFamily="34" charset="-34"/>
              </a:rPr>
              <a:t>World Intellectual Property Organization Technological Capacity Building</a:t>
            </a:r>
          </a:p>
        </p:txBody>
      </p:sp>
      <p:pic>
        <p:nvPicPr>
          <p:cNvPr id="12314" name="Picture 26" descr="Image result for technology transfer"/>
          <p:cNvPicPr>
            <a:picLocks noChangeAspect="1" noChangeArrowheads="1"/>
          </p:cNvPicPr>
          <p:nvPr/>
        </p:nvPicPr>
        <p:blipFill>
          <a:blip r:embed="rId4">
            <a:clrChange>
              <a:clrFrom>
                <a:srgbClr val="FFFFFF"/>
              </a:clrFrom>
              <a:clrTo>
                <a:srgbClr val="FFFFFF">
                  <a:alpha val="0"/>
                </a:srgbClr>
              </a:clrTo>
            </a:clrChange>
            <a:duotone>
              <a:prstClr val="black"/>
              <a:srgbClr val="FF0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209800" y="2209800"/>
            <a:ext cx="4876800" cy="40184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10</a:t>
            </a:fld>
            <a:endParaRPr lang="th-TH" altLang="en-US" sz="1200">
              <a:solidFill>
                <a:srgbClr val="888888"/>
              </a:solidFill>
              <a:latin typeface="Calibri" pitchFamily="34" charset="0"/>
              <a:cs typeface="Arial" pitchFamily="34" charset="0"/>
            </a:endParaRPr>
          </a:p>
        </p:txBody>
      </p:sp>
      <p:pic>
        <p:nvPicPr>
          <p:cNvPr id="4104"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Concept of Appropriate Technology (AP)</a:t>
            </a:r>
          </a:p>
        </p:txBody>
      </p:sp>
      <p:sp>
        <p:nvSpPr>
          <p:cNvPr id="163" name="Rectangle 162"/>
          <p:cNvSpPr/>
          <p:nvPr/>
        </p:nvSpPr>
        <p:spPr>
          <a:xfrm>
            <a:off x="990600" y="1764268"/>
            <a:ext cx="6324600" cy="400110"/>
          </a:xfrm>
          <a:prstGeom prst="rect">
            <a:avLst/>
          </a:prstGeom>
        </p:spPr>
        <p:txBody>
          <a:bodyPr wrap="square">
            <a:spAutoFit/>
          </a:bodyPr>
          <a:lstStyle/>
          <a:p>
            <a:r>
              <a:rPr lang="en-US" sz="2000" b="1" dirty="0">
                <a:solidFill>
                  <a:srgbClr val="660033"/>
                </a:solidFill>
                <a:latin typeface="Arial Narrow" pitchFamily="34" charset="0"/>
              </a:rPr>
              <a:t>&gt; </a:t>
            </a:r>
            <a:r>
              <a:rPr lang="en-US" sz="1900" b="1" dirty="0">
                <a:solidFill>
                  <a:srgbClr val="FF0000"/>
                </a:solidFill>
                <a:latin typeface="Arial Narrow" pitchFamily="34" charset="0"/>
              </a:rPr>
              <a:t>Dr. Ernst Friedrich Schumacher </a:t>
            </a:r>
            <a:r>
              <a:rPr lang="en-US" sz="1900" b="1" dirty="0">
                <a:solidFill>
                  <a:srgbClr val="660033"/>
                </a:solidFill>
                <a:latin typeface="Arial Narrow" pitchFamily="34" charset="0"/>
              </a:rPr>
              <a:t>– Founder of the AP movement</a:t>
            </a:r>
          </a:p>
        </p:txBody>
      </p:sp>
      <p:grpSp>
        <p:nvGrpSpPr>
          <p:cNvPr id="164" name="Group 163"/>
          <p:cNvGrpSpPr/>
          <p:nvPr/>
        </p:nvGrpSpPr>
        <p:grpSpPr>
          <a:xfrm>
            <a:off x="2830513" y="2133600"/>
            <a:ext cx="5170487" cy="369332"/>
            <a:chOff x="1156494" y="2309336"/>
            <a:chExt cx="5170487" cy="369332"/>
          </a:xfrm>
        </p:grpSpPr>
        <p:sp>
          <p:nvSpPr>
            <p:cNvPr id="180" name="Rectangle 3"/>
            <p:cNvSpPr>
              <a:spLocks noChangeArrowheads="1"/>
            </p:cNvSpPr>
            <p:nvPr/>
          </p:nvSpPr>
          <p:spPr bwMode="auto">
            <a:xfrm>
              <a:off x="1447800" y="2309336"/>
              <a:ext cx="48791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600" b="1" i="1" dirty="0">
                  <a:solidFill>
                    <a:srgbClr val="660033"/>
                  </a:solidFill>
                  <a:latin typeface="Arial Narrow" pitchFamily="34" charset="0"/>
                </a:rPr>
                <a:t>Developed the underlying principles of AP through his work </a:t>
              </a:r>
            </a:p>
            <a:p>
              <a:r>
                <a:rPr lang="en-US" sz="1600" b="1" i="1" dirty="0">
                  <a:solidFill>
                    <a:srgbClr val="660033"/>
                  </a:solidFill>
                  <a:latin typeface="Arial Narrow" pitchFamily="34" charset="0"/>
                </a:rPr>
                <a:t>in India and Burma. </a:t>
              </a:r>
            </a:p>
          </p:txBody>
        </p:sp>
        <p:pic>
          <p:nvPicPr>
            <p:cNvPr id="181"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sp>
        <p:nvSpPr>
          <p:cNvPr id="170" name="Rectangle 3"/>
          <p:cNvSpPr>
            <a:spLocks noChangeArrowheads="1"/>
          </p:cNvSpPr>
          <p:nvPr/>
        </p:nvSpPr>
        <p:spPr bwMode="auto">
          <a:xfrm>
            <a:off x="3124200" y="3097066"/>
            <a:ext cx="5334000" cy="162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b="1" i="1" dirty="0">
                <a:solidFill>
                  <a:srgbClr val="FF0000"/>
                </a:solidFill>
                <a:latin typeface="Arial Narrow" pitchFamily="34" charset="0"/>
              </a:rPr>
              <a:t>1962  </a:t>
            </a:r>
            <a:r>
              <a:rPr lang="en-US" sz="1600" b="1" i="1" dirty="0">
                <a:solidFill>
                  <a:srgbClr val="660033"/>
                </a:solidFill>
                <a:latin typeface="Arial Narrow" pitchFamily="34" charset="0"/>
              </a:rPr>
              <a:t>&gt; first articulated the idea of </a:t>
            </a:r>
            <a:r>
              <a:rPr lang="en-US" sz="1600" b="1" i="1" dirty="0">
                <a:solidFill>
                  <a:srgbClr val="FF0000"/>
                </a:solidFill>
                <a:latin typeface="Arial Narrow" pitchFamily="34" charset="0"/>
              </a:rPr>
              <a:t>‘Intermediate Technology’</a:t>
            </a:r>
          </a:p>
          <a:p>
            <a:pPr eaLnBrk="1" hangingPunct="1">
              <a:spcAft>
                <a:spcPts val="300"/>
              </a:spcAft>
              <a:buClr>
                <a:srgbClr val="CC3300"/>
              </a:buClr>
            </a:pPr>
            <a:r>
              <a:rPr lang="en-US" sz="1600" b="1" i="1" dirty="0">
                <a:solidFill>
                  <a:srgbClr val="660033"/>
                </a:solidFill>
                <a:latin typeface="Arial Narrow" pitchFamily="34" charset="0"/>
              </a:rPr>
              <a:t>          - now known as </a:t>
            </a:r>
            <a:r>
              <a:rPr lang="en-US" sz="1600" b="1" i="1" dirty="0">
                <a:solidFill>
                  <a:srgbClr val="FF0000"/>
                </a:solidFill>
                <a:latin typeface="Arial Narrow" pitchFamily="34" charset="0"/>
              </a:rPr>
              <a:t>‘Appropriate Technology’</a:t>
            </a:r>
            <a:r>
              <a:rPr lang="en-US" sz="1600" b="1" i="1" dirty="0">
                <a:solidFill>
                  <a:srgbClr val="660033"/>
                </a:solidFill>
                <a:latin typeface="Arial Narrow" pitchFamily="34" charset="0"/>
              </a:rPr>
              <a:t>.</a:t>
            </a:r>
          </a:p>
          <a:p>
            <a:pPr eaLnBrk="1" hangingPunct="1">
              <a:buClr>
                <a:srgbClr val="CC3300"/>
              </a:buClr>
            </a:pPr>
            <a:r>
              <a:rPr lang="en-US" sz="1300" i="1" dirty="0">
                <a:solidFill>
                  <a:srgbClr val="660033"/>
                </a:solidFill>
                <a:latin typeface="Arial Narrow" pitchFamily="34" charset="0"/>
              </a:rPr>
              <a:t>-- Report to the Indian Planning Commission described India as long in labor </a:t>
            </a:r>
          </a:p>
          <a:p>
            <a:pPr eaLnBrk="1" hangingPunct="1">
              <a:buClr>
                <a:srgbClr val="CC3300"/>
              </a:buClr>
            </a:pPr>
            <a:r>
              <a:rPr lang="en-US" sz="1300" i="1" dirty="0">
                <a:solidFill>
                  <a:srgbClr val="660033"/>
                </a:solidFill>
                <a:latin typeface="Arial Narrow" pitchFamily="34" charset="0"/>
              </a:rPr>
              <a:t>-- </a:t>
            </a:r>
            <a:r>
              <a:rPr lang="en-US" sz="1300" i="1" dirty="0" err="1">
                <a:solidFill>
                  <a:srgbClr val="660033"/>
                </a:solidFill>
                <a:latin typeface="Arial Narrow" pitchFamily="34" charset="0"/>
              </a:rPr>
              <a:t>McRobie</a:t>
            </a:r>
            <a:r>
              <a:rPr lang="en-US" sz="1300" i="1" dirty="0">
                <a:solidFill>
                  <a:srgbClr val="660033"/>
                </a:solidFill>
                <a:latin typeface="Arial Narrow" pitchFamily="34" charset="0"/>
              </a:rPr>
              <a:t> </a:t>
            </a:r>
            <a:r>
              <a:rPr lang="en-US" sz="1300" i="1" dirty="0" err="1">
                <a:solidFill>
                  <a:srgbClr val="660033"/>
                </a:solidFill>
                <a:latin typeface="Arial Narrow" pitchFamily="34" charset="0"/>
              </a:rPr>
              <a:t>Goerge</a:t>
            </a:r>
            <a:r>
              <a:rPr lang="en-US" sz="1300" i="1" dirty="0">
                <a:solidFill>
                  <a:srgbClr val="660033"/>
                </a:solidFill>
                <a:latin typeface="Arial Narrow" pitchFamily="34" charset="0"/>
              </a:rPr>
              <a:t> (1981), Small Is Possible, New York: Harper and Row, ISBN 0-06-013051-5</a:t>
            </a:r>
          </a:p>
          <a:p>
            <a:pPr>
              <a:spcBef>
                <a:spcPts val="600"/>
              </a:spcBef>
            </a:pPr>
            <a:r>
              <a:rPr lang="en-US" sz="1600" b="1" i="1" dirty="0">
                <a:solidFill>
                  <a:srgbClr val="660033"/>
                </a:solidFill>
                <a:latin typeface="Arial Narrow" pitchFamily="34" charset="0"/>
              </a:rPr>
              <a:t>Initially, both the Indian government and leading development </a:t>
            </a:r>
          </a:p>
          <a:p>
            <a:r>
              <a:rPr lang="en-US" sz="1600" b="1" i="1" dirty="0">
                <a:solidFill>
                  <a:srgbClr val="660033"/>
                </a:solidFill>
                <a:latin typeface="Arial Narrow" pitchFamily="34" charset="0"/>
              </a:rPr>
              <a:t>economists </a:t>
            </a:r>
            <a:r>
              <a:rPr lang="en-US" sz="1600" b="1" i="1" dirty="0">
                <a:solidFill>
                  <a:srgbClr val="FF0000"/>
                </a:solidFill>
                <a:latin typeface="Arial Narrow" pitchFamily="34" charset="0"/>
              </a:rPr>
              <a:t>rejected</a:t>
            </a:r>
            <a:r>
              <a:rPr lang="en-US" sz="1600" b="1" i="1" dirty="0">
                <a:solidFill>
                  <a:srgbClr val="660033"/>
                </a:solidFill>
                <a:latin typeface="Arial Narrow" pitchFamily="34" charset="0"/>
              </a:rPr>
              <a:t> Schumacher’s ideas.</a:t>
            </a:r>
          </a:p>
          <a:p>
            <a:pPr eaLnBrk="1" hangingPunct="1">
              <a:buClr>
                <a:srgbClr val="CC3300"/>
              </a:buClr>
            </a:pPr>
            <a:endParaRPr lang="en-US" sz="1300" i="1" dirty="0">
              <a:solidFill>
                <a:srgbClr val="660033"/>
              </a:solidFill>
              <a:latin typeface="Arial Narrow" pitchFamily="34" charset="0"/>
            </a:endParaRPr>
          </a:p>
          <a:p>
            <a:pPr eaLnBrk="1" hangingPunct="1">
              <a:buClr>
                <a:srgbClr val="CC3300"/>
              </a:buClr>
            </a:pPr>
            <a:endParaRPr lang="en-US" sz="1600" b="1" i="1" dirty="0">
              <a:solidFill>
                <a:srgbClr val="660033"/>
              </a:solidFill>
              <a:latin typeface="Arial Narrow" pitchFamily="34" charset="0"/>
            </a:endParaRPr>
          </a:p>
        </p:txBody>
      </p:sp>
      <p:sp>
        <p:nvSpPr>
          <p:cNvPr id="227" name="Rectangle 3"/>
          <p:cNvSpPr>
            <a:spLocks noChangeArrowheads="1"/>
          </p:cNvSpPr>
          <p:nvPr/>
        </p:nvSpPr>
        <p:spPr bwMode="auto">
          <a:xfrm>
            <a:off x="1524000" y="6436827"/>
            <a:ext cx="4800600" cy="57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en-US" sz="1700" b="1" i="1" dirty="0">
              <a:solidFill>
                <a:srgbClr val="660033"/>
              </a:solidFill>
              <a:latin typeface="Arial Narrow" pitchFamily="34" charset="0"/>
            </a:endParaRPr>
          </a:p>
        </p:txBody>
      </p:sp>
      <p:grpSp>
        <p:nvGrpSpPr>
          <p:cNvPr id="62" name="Group 61"/>
          <p:cNvGrpSpPr/>
          <p:nvPr/>
        </p:nvGrpSpPr>
        <p:grpSpPr>
          <a:xfrm>
            <a:off x="533400" y="1143000"/>
            <a:ext cx="3047999" cy="661085"/>
            <a:chOff x="533400" y="1143000"/>
            <a:chExt cx="3047999" cy="661085"/>
          </a:xfrm>
        </p:grpSpPr>
        <p:sp>
          <p:nvSpPr>
            <p:cNvPr id="63" name="object 3"/>
            <p:cNvSpPr>
              <a:spLocks/>
            </p:cNvSpPr>
            <p:nvPr/>
          </p:nvSpPr>
          <p:spPr bwMode="auto">
            <a:xfrm flipH="1">
              <a:off x="885822" y="1251635"/>
              <a:ext cx="2695577" cy="457200"/>
            </a:xfrm>
            <a:prstGeom prst="homePlate">
              <a:avLst>
                <a:gd name="adj" fmla="val 50002"/>
              </a:avLst>
            </a:prstGeom>
            <a:solidFill>
              <a:srgbClr val="00206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000" b="1" i="1" dirty="0">
                  <a:solidFill>
                    <a:schemeClr val="bg1"/>
                  </a:solidFill>
                  <a:latin typeface="Arial Narrow" pitchFamily="34" charset="0"/>
                </a:rPr>
                <a:t>     United Kingdom</a:t>
              </a:r>
            </a:p>
          </p:txBody>
        </p:sp>
        <p:pic>
          <p:nvPicPr>
            <p:cNvPr id="64" name="Picture 11" descr="Image result for circle"/>
            <p:cNvPicPr>
              <a:picLocks noChangeAspect="1" noChangeArrowheads="1"/>
            </p:cNvPicPr>
            <p:nvPr/>
          </p:nvPicPr>
          <p:blipFill>
            <a:blip r:embed="rId5" cstate="print">
              <a:duotone>
                <a:prstClr val="black"/>
                <a:srgbClr val="0070C0">
                  <a:tint val="45000"/>
                  <a:satMod val="400000"/>
                </a:srgbClr>
              </a:duotone>
              <a:extLst>
                <a:ext uri="{BEBA8EAE-BF5A-486C-A8C5-ECC9F3942E4B}">
                  <a14:imgProps xmlns:a14="http://schemas.microsoft.com/office/drawing/2010/main">
                    <a14:imgLayer r:embed="rId6">
                      <a14:imgEffect>
                        <a14:artisticPencilSketch/>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33400" y="11430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2819400" y="2743200"/>
            <a:ext cx="5170487" cy="369332"/>
            <a:chOff x="1156494" y="2309336"/>
            <a:chExt cx="5170487" cy="369332"/>
          </a:xfrm>
        </p:grpSpPr>
        <p:sp>
          <p:nvSpPr>
            <p:cNvPr id="31" name="Rectangle 3"/>
            <p:cNvSpPr>
              <a:spLocks noChangeArrowheads="1"/>
            </p:cNvSpPr>
            <p:nvPr/>
          </p:nvSpPr>
          <p:spPr bwMode="auto">
            <a:xfrm>
              <a:off x="1447800" y="2309336"/>
              <a:ext cx="48791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600" b="1" i="1" dirty="0">
                  <a:solidFill>
                    <a:srgbClr val="660033"/>
                  </a:solidFill>
                  <a:latin typeface="Arial Narrow" pitchFamily="34" charset="0"/>
                </a:rPr>
                <a:t>Also influenced by  </a:t>
              </a:r>
              <a:r>
                <a:rPr lang="en-US" sz="1600" b="1" i="1" dirty="0">
                  <a:solidFill>
                    <a:srgbClr val="FF0000"/>
                  </a:solidFill>
                  <a:latin typeface="Arial Narrow" pitchFamily="34" charset="0"/>
                </a:rPr>
                <a:t>the ideas of Gandhi</a:t>
              </a:r>
            </a:p>
          </p:txBody>
        </p:sp>
        <p:pic>
          <p:nvPicPr>
            <p:cNvPr id="32"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598487" y="2219944"/>
            <a:ext cx="2525713" cy="2352056"/>
            <a:chOff x="533400" y="2372344"/>
            <a:chExt cx="2525713" cy="2352056"/>
          </a:xfrm>
        </p:grpSpPr>
        <p:pic>
          <p:nvPicPr>
            <p:cNvPr id="6146" name="Picture 2" descr="Image result for e.f Schumache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0" b="100000" l="0" r="84156">
                          <a14:foregroundMark x1="51948" y1="74400" x2="51948" y2="74400"/>
                          <a14:foregroundMark x1="46494" y1="77600" x2="46494" y2="77600"/>
                          <a14:foregroundMark x1="30390" y1="5200" x2="30390" y2="5200"/>
                          <a14:foregroundMark x1="26494" y1="26800" x2="26494" y2="26800"/>
                          <a14:foregroundMark x1="26494" y1="17200" x2="26494" y2="17200"/>
                          <a14:foregroundMark x1="26494" y1="12400" x2="26494" y2="12400"/>
                          <a14:foregroundMark x1="25455" y1="20800" x2="25455" y2="20800"/>
                          <a14:backgroundMark x1="11169" y1="26000" x2="11169" y2="26000"/>
                          <a14:backgroundMark x1="4416" y1="54800" x2="4416" y2="54800"/>
                          <a14:backgroundMark x1="18182" y1="46400" x2="18182" y2="46400"/>
                        </a14:backgroundRemoval>
                      </a14:imgEffect>
                    </a14:imgLayer>
                  </a14:imgProps>
                </a:ext>
                <a:ext uri="{28A0092B-C50C-407E-A947-70E740481C1C}">
                  <a14:useLocalDpi xmlns:a14="http://schemas.microsoft.com/office/drawing/2010/main" val="0"/>
                </a:ext>
              </a:extLst>
            </a:blip>
            <a:srcRect r="14501"/>
            <a:stretch/>
          </p:blipFill>
          <p:spPr bwMode="auto">
            <a:xfrm>
              <a:off x="533400" y="2372344"/>
              <a:ext cx="2525713" cy="20472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2707" y="4416623"/>
              <a:ext cx="1800493" cy="307777"/>
            </a:xfrm>
            <a:prstGeom prst="rect">
              <a:avLst/>
            </a:prstGeom>
          </p:spPr>
          <p:txBody>
            <a:bodyPr wrap="none">
              <a:spAutoFit/>
            </a:bodyPr>
            <a:lstStyle/>
            <a:p>
              <a:r>
                <a:rPr lang="en-US" sz="1400" b="1" i="1" dirty="0">
                  <a:latin typeface="Arial Narrow" pitchFamily="34" charset="0"/>
                </a:rPr>
                <a:t>British born economist</a:t>
              </a:r>
            </a:p>
          </p:txBody>
        </p:sp>
      </p:grpSp>
      <p:sp>
        <p:nvSpPr>
          <p:cNvPr id="35" name="Rectangle 3"/>
          <p:cNvSpPr>
            <a:spLocks noChangeArrowheads="1"/>
          </p:cNvSpPr>
          <p:nvPr/>
        </p:nvSpPr>
        <p:spPr bwMode="auto">
          <a:xfrm>
            <a:off x="914400" y="4724400"/>
            <a:ext cx="533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b="1" i="1" dirty="0">
                <a:solidFill>
                  <a:srgbClr val="FF0000"/>
                </a:solidFill>
                <a:latin typeface="Arial Narrow" pitchFamily="34" charset="0"/>
              </a:rPr>
              <a:t>1973 </a:t>
            </a:r>
            <a:r>
              <a:rPr lang="en-US" sz="1600" b="1" i="1" dirty="0">
                <a:solidFill>
                  <a:srgbClr val="660033"/>
                </a:solidFill>
                <a:latin typeface="Arial Narrow" pitchFamily="34" charset="0"/>
              </a:rPr>
              <a:t> &gt; Published ‘</a:t>
            </a:r>
            <a:r>
              <a:rPr lang="en-US" sz="1600" b="1" i="1" dirty="0">
                <a:solidFill>
                  <a:srgbClr val="FF0000"/>
                </a:solidFill>
                <a:latin typeface="Arial Narrow" pitchFamily="34" charset="0"/>
              </a:rPr>
              <a:t>Small is Beautiful: Economics as if People Mattered’</a:t>
            </a:r>
          </a:p>
          <a:p>
            <a:pPr eaLnBrk="1" hangingPunct="1">
              <a:spcAft>
                <a:spcPts val="300"/>
              </a:spcAft>
              <a:buClr>
                <a:srgbClr val="CC3300"/>
              </a:buClr>
            </a:pPr>
            <a:r>
              <a:rPr lang="en-US" sz="1600" b="1" i="1" dirty="0">
                <a:solidFill>
                  <a:srgbClr val="660033"/>
                </a:solidFill>
                <a:latin typeface="Arial Narrow" pitchFamily="34" charset="0"/>
              </a:rPr>
              <a:t>          - able to disseminate </a:t>
            </a:r>
            <a:r>
              <a:rPr lang="en-US" sz="1600" b="1" i="1" dirty="0">
                <a:solidFill>
                  <a:srgbClr val="FF0000"/>
                </a:solidFill>
                <a:latin typeface="Arial Narrow" pitchFamily="34" charset="0"/>
              </a:rPr>
              <a:t>the concept of AP </a:t>
            </a:r>
            <a:r>
              <a:rPr lang="en-US" sz="1600" b="1" i="1" dirty="0">
                <a:solidFill>
                  <a:srgbClr val="660033"/>
                </a:solidFill>
                <a:latin typeface="Arial Narrow" pitchFamily="34" charset="0"/>
              </a:rPr>
              <a:t>to a wider mass audience. </a:t>
            </a:r>
          </a:p>
          <a:p>
            <a:r>
              <a:rPr lang="en-US" sz="1300" i="1" dirty="0">
                <a:solidFill>
                  <a:srgbClr val="660033"/>
                </a:solidFill>
                <a:latin typeface="Arial Narrow" pitchFamily="34" charset="0"/>
              </a:rPr>
              <a:t>-- Schumacher, E.F. (1973): “Small Is Beautiful: Economics As If People Mattered” New York; Harper and Row</a:t>
            </a:r>
          </a:p>
          <a:p>
            <a:pPr eaLnBrk="1" hangingPunct="1">
              <a:buClr>
                <a:srgbClr val="CC3300"/>
              </a:buClr>
            </a:pPr>
            <a:endParaRPr lang="en-US" sz="1600" b="1" i="1" dirty="0">
              <a:solidFill>
                <a:srgbClr val="660033"/>
              </a:solidFill>
              <a:latin typeface="Arial Narrow" pitchFamily="34" charset="0"/>
            </a:endParaRPr>
          </a:p>
        </p:txBody>
      </p:sp>
      <p:sp>
        <p:nvSpPr>
          <p:cNvPr id="36" name="Rectangle 3"/>
          <p:cNvSpPr>
            <a:spLocks noChangeArrowheads="1"/>
          </p:cNvSpPr>
          <p:nvPr/>
        </p:nvSpPr>
        <p:spPr bwMode="auto">
          <a:xfrm>
            <a:off x="914400" y="5638800"/>
            <a:ext cx="533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b="1" i="1" dirty="0">
                <a:solidFill>
                  <a:srgbClr val="FF0000"/>
                </a:solidFill>
                <a:latin typeface="Arial Narrow" pitchFamily="34" charset="0"/>
              </a:rPr>
              <a:t>1995 </a:t>
            </a:r>
            <a:r>
              <a:rPr lang="en-US" sz="1600" b="1" i="1" dirty="0">
                <a:solidFill>
                  <a:srgbClr val="660033"/>
                </a:solidFill>
                <a:latin typeface="Arial Narrow" pitchFamily="34" charset="0"/>
              </a:rPr>
              <a:t> &gt; </a:t>
            </a:r>
            <a:r>
              <a:rPr lang="en-US" sz="1600" b="1" i="1" dirty="0">
                <a:solidFill>
                  <a:srgbClr val="FF0000"/>
                </a:solidFill>
                <a:latin typeface="Arial Narrow" pitchFamily="34" charset="0"/>
              </a:rPr>
              <a:t>Small is Beautiful</a:t>
            </a:r>
            <a:r>
              <a:rPr lang="en-US" sz="1600" b="1" i="1" dirty="0">
                <a:solidFill>
                  <a:srgbClr val="660033"/>
                </a:solidFill>
                <a:latin typeface="Arial Narrow" pitchFamily="34" charset="0"/>
              </a:rPr>
              <a:t> was among the 100 most influential books </a:t>
            </a:r>
          </a:p>
          <a:p>
            <a:pPr eaLnBrk="1" hangingPunct="1">
              <a:buClr>
                <a:srgbClr val="CC3300"/>
              </a:buClr>
            </a:pPr>
            <a:r>
              <a:rPr lang="en-US" sz="1600" b="1" i="1" dirty="0">
                <a:solidFill>
                  <a:srgbClr val="660033"/>
                </a:solidFill>
                <a:latin typeface="Arial Narrow" pitchFamily="34" charset="0"/>
              </a:rPr>
              <a:t>             published since World War II. </a:t>
            </a:r>
          </a:p>
          <a:p>
            <a:pPr eaLnBrk="1" hangingPunct="1">
              <a:spcBef>
                <a:spcPts val="300"/>
              </a:spcBef>
              <a:buClr>
                <a:srgbClr val="CC3300"/>
              </a:buClr>
            </a:pPr>
            <a:r>
              <a:rPr lang="en-US" sz="1300" i="1" dirty="0">
                <a:solidFill>
                  <a:srgbClr val="660033"/>
                </a:solidFill>
                <a:latin typeface="Arial Narrow" pitchFamily="34" charset="0"/>
              </a:rPr>
              <a:t>-- According to the Times Literary Supplement</a:t>
            </a:r>
          </a:p>
        </p:txBody>
      </p:sp>
      <p:sp>
        <p:nvSpPr>
          <p:cNvPr id="37" name="Rectangle 36"/>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38" name="Rectangle 37"/>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39" name="Rectangle 38"/>
          <p:cNvSpPr/>
          <p:nvPr/>
        </p:nvSpPr>
        <p:spPr>
          <a:xfrm rot="5400000">
            <a:off x="-448056" y="3191256"/>
            <a:ext cx="1353312"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40" name="Rectangle 39"/>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41" name="Rectangle 40"/>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2722061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p:cTn id="12" dur="500" fill="hold"/>
                                        <p:tgtEl>
                                          <p:spTgt spid="163"/>
                                        </p:tgtEl>
                                        <p:attrNameLst>
                                          <p:attrName>ppt_w</p:attrName>
                                        </p:attrNameLst>
                                      </p:cBhvr>
                                      <p:tavLst>
                                        <p:tav tm="0">
                                          <p:val>
                                            <p:fltVal val="0"/>
                                          </p:val>
                                        </p:tav>
                                        <p:tav tm="100000">
                                          <p:val>
                                            <p:strVal val="#ppt_w"/>
                                          </p:val>
                                        </p:tav>
                                      </p:tavLst>
                                    </p:anim>
                                    <p:anim calcmode="lin" valueType="num">
                                      <p:cBhvr>
                                        <p:cTn id="13" dur="500" fill="hold"/>
                                        <p:tgtEl>
                                          <p:spTgt spid="163"/>
                                        </p:tgtEl>
                                        <p:attrNameLst>
                                          <p:attrName>ppt_h</p:attrName>
                                        </p:attrNameLst>
                                      </p:cBhvr>
                                      <p:tavLst>
                                        <p:tav tm="0">
                                          <p:val>
                                            <p:fltVal val="0"/>
                                          </p:val>
                                        </p:tav>
                                        <p:tav tm="100000">
                                          <p:val>
                                            <p:strVal val="#ppt_h"/>
                                          </p:val>
                                        </p:tav>
                                      </p:tavLst>
                                    </p:anim>
                                    <p:animEffect transition="in" filter="fade">
                                      <p:cBhvr>
                                        <p:cTn id="14" dur="500"/>
                                        <p:tgtEl>
                                          <p:spTgt spid="163"/>
                                        </p:tgtEl>
                                      </p:cBhvr>
                                    </p:animEffect>
                                  </p:childTnLst>
                                </p:cTn>
                              </p:par>
                              <p:par>
                                <p:cTn id="15" presetID="53" presetClass="entr" presetSubtype="16" fill="hold" nodeType="withEffect">
                                  <p:stCondLst>
                                    <p:cond delay="0"/>
                                  </p:stCondLst>
                                  <p:childTnLst>
                                    <p:set>
                                      <p:cBhvr>
                                        <p:cTn id="16" dur="1" fill="hold">
                                          <p:stCondLst>
                                            <p:cond delay="0"/>
                                          </p:stCondLst>
                                        </p:cTn>
                                        <p:tgtEl>
                                          <p:spTgt spid="164"/>
                                        </p:tgtEl>
                                        <p:attrNameLst>
                                          <p:attrName>style.visibility</p:attrName>
                                        </p:attrNameLst>
                                      </p:cBhvr>
                                      <p:to>
                                        <p:strVal val="visible"/>
                                      </p:to>
                                    </p:set>
                                    <p:anim calcmode="lin" valueType="num">
                                      <p:cBhvr>
                                        <p:cTn id="17" dur="500" fill="hold"/>
                                        <p:tgtEl>
                                          <p:spTgt spid="164"/>
                                        </p:tgtEl>
                                        <p:attrNameLst>
                                          <p:attrName>ppt_w</p:attrName>
                                        </p:attrNameLst>
                                      </p:cBhvr>
                                      <p:tavLst>
                                        <p:tav tm="0">
                                          <p:val>
                                            <p:fltVal val="0"/>
                                          </p:val>
                                        </p:tav>
                                        <p:tav tm="100000">
                                          <p:val>
                                            <p:strVal val="#ppt_w"/>
                                          </p:val>
                                        </p:tav>
                                      </p:tavLst>
                                    </p:anim>
                                    <p:anim calcmode="lin" valueType="num">
                                      <p:cBhvr>
                                        <p:cTn id="18" dur="500" fill="hold"/>
                                        <p:tgtEl>
                                          <p:spTgt spid="164"/>
                                        </p:tgtEl>
                                        <p:attrNameLst>
                                          <p:attrName>ppt_h</p:attrName>
                                        </p:attrNameLst>
                                      </p:cBhvr>
                                      <p:tavLst>
                                        <p:tav tm="0">
                                          <p:val>
                                            <p:fltVal val="0"/>
                                          </p:val>
                                        </p:tav>
                                        <p:tav tm="100000">
                                          <p:val>
                                            <p:strVal val="#ppt_h"/>
                                          </p:val>
                                        </p:tav>
                                      </p:tavLst>
                                    </p:anim>
                                    <p:animEffect transition="in" filter="fade">
                                      <p:cBhvr>
                                        <p:cTn id="19" dur="500"/>
                                        <p:tgtEl>
                                          <p:spTgt spid="16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0"/>
                                        </p:tgtEl>
                                        <p:attrNameLst>
                                          <p:attrName>style.visibility</p:attrName>
                                        </p:attrNameLst>
                                      </p:cBhvr>
                                      <p:to>
                                        <p:strVal val="visible"/>
                                      </p:to>
                                    </p:set>
                                    <p:anim calcmode="lin" valueType="num">
                                      <p:cBhvr>
                                        <p:cTn id="22" dur="500" fill="hold"/>
                                        <p:tgtEl>
                                          <p:spTgt spid="170"/>
                                        </p:tgtEl>
                                        <p:attrNameLst>
                                          <p:attrName>ppt_w</p:attrName>
                                        </p:attrNameLst>
                                      </p:cBhvr>
                                      <p:tavLst>
                                        <p:tav tm="0">
                                          <p:val>
                                            <p:fltVal val="0"/>
                                          </p:val>
                                        </p:tav>
                                        <p:tav tm="100000">
                                          <p:val>
                                            <p:strVal val="#ppt_w"/>
                                          </p:val>
                                        </p:tav>
                                      </p:tavLst>
                                    </p:anim>
                                    <p:anim calcmode="lin" valueType="num">
                                      <p:cBhvr>
                                        <p:cTn id="23" dur="500" fill="hold"/>
                                        <p:tgtEl>
                                          <p:spTgt spid="170"/>
                                        </p:tgtEl>
                                        <p:attrNameLst>
                                          <p:attrName>ppt_h</p:attrName>
                                        </p:attrNameLst>
                                      </p:cBhvr>
                                      <p:tavLst>
                                        <p:tav tm="0">
                                          <p:val>
                                            <p:fltVal val="0"/>
                                          </p:val>
                                        </p:tav>
                                        <p:tav tm="100000">
                                          <p:val>
                                            <p:strVal val="#ppt_h"/>
                                          </p:val>
                                        </p:tav>
                                      </p:tavLst>
                                    </p:anim>
                                    <p:animEffect transition="in" filter="fade">
                                      <p:cBhvr>
                                        <p:cTn id="24" dur="500"/>
                                        <p:tgtEl>
                                          <p:spTgt spid="170"/>
                                        </p:tgtEl>
                                      </p:cBhvr>
                                    </p:animEffect>
                                  </p:childTnLst>
                                </p:cTn>
                              </p:par>
                              <p:par>
                                <p:cTn id="25" presetID="53" presetClass="entr" presetSubtype="16"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70" grpId="0"/>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11</a:t>
            </a:fld>
            <a:endParaRPr lang="th-TH" altLang="en-US" sz="1200">
              <a:solidFill>
                <a:srgbClr val="888888"/>
              </a:solidFill>
              <a:latin typeface="Calibri" pitchFamily="34" charset="0"/>
              <a:cs typeface="Arial" pitchFamily="34" charset="0"/>
            </a:endParaRPr>
          </a:p>
        </p:txBody>
      </p:sp>
      <p:pic>
        <p:nvPicPr>
          <p:cNvPr id="4104"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300" i="1" dirty="0">
                <a:solidFill>
                  <a:schemeClr val="bg1"/>
                </a:solidFill>
                <a:latin typeface="Arial Narrow" pitchFamily="34" charset="0"/>
              </a:rPr>
              <a:t>  Intermediate Technology Development Group (ITDG)</a:t>
            </a:r>
          </a:p>
        </p:txBody>
      </p:sp>
      <p:grpSp>
        <p:nvGrpSpPr>
          <p:cNvPr id="27" name="Group 26"/>
          <p:cNvGrpSpPr/>
          <p:nvPr/>
        </p:nvGrpSpPr>
        <p:grpSpPr>
          <a:xfrm>
            <a:off x="838200" y="1242536"/>
            <a:ext cx="8001000" cy="1119664"/>
            <a:chOff x="1040049" y="1916668"/>
            <a:chExt cx="8001000" cy="1119664"/>
          </a:xfrm>
        </p:grpSpPr>
        <p:sp>
          <p:nvSpPr>
            <p:cNvPr id="28" name="Rectangle 27"/>
            <p:cNvSpPr/>
            <p:nvPr/>
          </p:nvSpPr>
          <p:spPr>
            <a:xfrm>
              <a:off x="1040049" y="1916668"/>
              <a:ext cx="8001000" cy="738664"/>
            </a:xfrm>
            <a:prstGeom prst="rect">
              <a:avLst/>
            </a:prstGeom>
          </p:spPr>
          <p:txBody>
            <a:bodyPr wrap="square">
              <a:spAutoFit/>
            </a:bodyPr>
            <a:lstStyle/>
            <a:p>
              <a:r>
                <a:rPr lang="en-US" b="1" dirty="0">
                  <a:solidFill>
                    <a:srgbClr val="660033"/>
                  </a:solidFill>
                  <a:latin typeface="Arial Narrow" pitchFamily="34" charset="0"/>
                </a:rPr>
                <a:t>&gt; </a:t>
              </a:r>
              <a:r>
                <a:rPr lang="en-US" sz="2000" b="1" dirty="0">
                  <a:solidFill>
                    <a:srgbClr val="660033"/>
                  </a:solidFill>
                  <a:latin typeface="Arial Narrow" pitchFamily="34" charset="0"/>
                </a:rPr>
                <a:t>The ITDG Team - </a:t>
              </a:r>
              <a:r>
                <a:rPr lang="en-US" sz="1800" b="1" dirty="0">
                  <a:solidFill>
                    <a:srgbClr val="FF0000"/>
                  </a:solidFill>
                  <a:latin typeface="Arial Narrow" pitchFamily="34" charset="0"/>
                </a:rPr>
                <a:t>E.F. Schumacher </a:t>
              </a:r>
              <a:r>
                <a:rPr lang="en-US" sz="1800" b="1" dirty="0">
                  <a:solidFill>
                    <a:srgbClr val="660033"/>
                  </a:solidFill>
                  <a:latin typeface="Arial Narrow" pitchFamily="34" charset="0"/>
                </a:rPr>
                <a:t>together with a group of about 20 people</a:t>
              </a:r>
              <a:endParaRPr lang="en-US" altLang="en-US" sz="1800" b="1" dirty="0">
                <a:solidFill>
                  <a:srgbClr val="660033"/>
                </a:solidFill>
                <a:latin typeface="Arial Narrow" panose="020B0606020202030204" pitchFamily="34" charset="0"/>
              </a:endParaRPr>
            </a:p>
            <a:p>
              <a:endParaRPr lang="en-US" sz="1800" dirty="0">
                <a:solidFill>
                  <a:srgbClr val="660033"/>
                </a:solidFill>
                <a:latin typeface="Arial Narrow" pitchFamily="34" charset="0"/>
              </a:endParaRPr>
            </a:p>
          </p:txBody>
        </p:sp>
        <p:grpSp>
          <p:nvGrpSpPr>
            <p:cNvPr id="29" name="Group 28"/>
            <p:cNvGrpSpPr/>
            <p:nvPr/>
          </p:nvGrpSpPr>
          <p:grpSpPr>
            <a:xfrm>
              <a:off x="1344849" y="2350532"/>
              <a:ext cx="2285763" cy="369332"/>
              <a:chOff x="1447800" y="2278558"/>
              <a:chExt cx="2285763" cy="369332"/>
            </a:xfrm>
          </p:grpSpPr>
          <p:sp>
            <p:nvSpPr>
              <p:cNvPr id="50" name="Rectangle 3"/>
              <p:cNvSpPr>
                <a:spLocks noChangeArrowheads="1"/>
              </p:cNvSpPr>
              <p:nvPr/>
            </p:nvSpPr>
            <p:spPr bwMode="auto">
              <a:xfrm>
                <a:off x="1739106" y="2278558"/>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b="1" i="1" dirty="0">
                    <a:solidFill>
                      <a:srgbClr val="660033"/>
                    </a:solidFill>
                    <a:latin typeface="Arial Narrow" pitchFamily="34" charset="0"/>
                  </a:rPr>
                  <a:t>E.F. Schumacher</a:t>
                </a:r>
                <a:endParaRPr lang="en-US" altLang="en-US" sz="1600" b="1" i="1" dirty="0">
                  <a:solidFill>
                    <a:srgbClr val="660033"/>
                  </a:solidFill>
                  <a:latin typeface="Arial Narrow" panose="020B0606020202030204" pitchFamily="34" charset="0"/>
                </a:endParaRPr>
              </a:p>
            </p:txBody>
          </p:sp>
          <p:pic>
            <p:nvPicPr>
              <p:cNvPr id="51"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447800" y="2303720"/>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3859449" y="2667000"/>
              <a:ext cx="2286000" cy="369332"/>
              <a:chOff x="672306" y="3112532"/>
              <a:chExt cx="2286000" cy="369332"/>
            </a:xfrm>
          </p:grpSpPr>
          <p:sp>
            <p:nvSpPr>
              <p:cNvPr id="46" name="Rectangle 3"/>
              <p:cNvSpPr>
                <a:spLocks noChangeArrowheads="1"/>
              </p:cNvSpPr>
              <p:nvPr/>
            </p:nvSpPr>
            <p:spPr bwMode="auto">
              <a:xfrm>
                <a:off x="963849" y="3112532"/>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b="1" i="1" dirty="0">
                    <a:solidFill>
                      <a:srgbClr val="660033"/>
                    </a:solidFill>
                    <a:latin typeface="Arial Narrow" pitchFamily="34" charset="0"/>
                  </a:rPr>
                  <a:t>Julia Porter</a:t>
                </a:r>
                <a:endParaRPr lang="en-US" altLang="en-US" sz="1600" i="1" dirty="0">
                  <a:solidFill>
                    <a:srgbClr val="660033"/>
                  </a:solidFill>
                  <a:latin typeface="Arial Narrow" panose="020B0606020202030204" pitchFamily="34" charset="0"/>
                </a:endParaRPr>
              </a:p>
            </p:txBody>
          </p:sp>
          <p:pic>
            <p:nvPicPr>
              <p:cNvPr id="47"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672306" y="3177064"/>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3859449" y="2350532"/>
              <a:ext cx="2286000" cy="369332"/>
              <a:chOff x="672306" y="3075759"/>
              <a:chExt cx="2286000" cy="369332"/>
            </a:xfrm>
          </p:grpSpPr>
          <p:sp>
            <p:nvSpPr>
              <p:cNvPr id="44" name="Rectangle 3"/>
              <p:cNvSpPr>
                <a:spLocks noChangeArrowheads="1"/>
              </p:cNvSpPr>
              <p:nvPr/>
            </p:nvSpPr>
            <p:spPr bwMode="auto">
              <a:xfrm>
                <a:off x="963849" y="3075759"/>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b="1" i="1" dirty="0">
                    <a:solidFill>
                      <a:srgbClr val="660033"/>
                    </a:solidFill>
                    <a:latin typeface="Arial Narrow" pitchFamily="34" charset="0"/>
                  </a:rPr>
                  <a:t>Mansur </a:t>
                </a:r>
                <a:r>
                  <a:rPr lang="en-US" sz="1600" b="1" i="1" dirty="0" err="1">
                    <a:solidFill>
                      <a:srgbClr val="660033"/>
                    </a:solidFill>
                    <a:latin typeface="Arial Narrow" pitchFamily="34" charset="0"/>
                  </a:rPr>
                  <a:t>Hoda</a:t>
                </a:r>
                <a:endParaRPr lang="en-US" altLang="en-US" sz="1600" i="1" dirty="0">
                  <a:solidFill>
                    <a:srgbClr val="660033"/>
                  </a:solidFill>
                  <a:latin typeface="Arial Narrow" panose="020B0606020202030204" pitchFamily="34" charset="0"/>
                </a:endParaRPr>
              </a:p>
            </p:txBody>
          </p:sp>
          <p:pic>
            <p:nvPicPr>
              <p:cNvPr id="45"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672306" y="3140291"/>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1344849" y="2667000"/>
              <a:ext cx="2286000" cy="369332"/>
              <a:chOff x="1434306" y="3104195"/>
              <a:chExt cx="2286000" cy="369332"/>
            </a:xfrm>
          </p:grpSpPr>
          <p:sp>
            <p:nvSpPr>
              <p:cNvPr id="40" name="Rectangle 3"/>
              <p:cNvSpPr>
                <a:spLocks noChangeArrowheads="1"/>
              </p:cNvSpPr>
              <p:nvPr/>
            </p:nvSpPr>
            <p:spPr bwMode="auto">
              <a:xfrm>
                <a:off x="1725849" y="3104195"/>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b="1" i="1" dirty="0">
                    <a:solidFill>
                      <a:srgbClr val="660033"/>
                    </a:solidFill>
                    <a:latin typeface="Arial Narrow" pitchFamily="34" charset="0"/>
                  </a:rPr>
                  <a:t>George </a:t>
                </a:r>
                <a:r>
                  <a:rPr lang="en-US" sz="1600" b="1" i="1" dirty="0" err="1">
                    <a:solidFill>
                      <a:srgbClr val="660033"/>
                    </a:solidFill>
                    <a:latin typeface="Arial Narrow" pitchFamily="34" charset="0"/>
                  </a:rPr>
                  <a:t>McRobie</a:t>
                </a:r>
                <a:endParaRPr lang="en-US" altLang="en-US" sz="1600" i="1" dirty="0">
                  <a:solidFill>
                    <a:srgbClr val="660033"/>
                  </a:solidFill>
                  <a:latin typeface="Arial Narrow" panose="020B0606020202030204" pitchFamily="34" charset="0"/>
                </a:endParaRPr>
              </a:p>
            </p:txBody>
          </p:sp>
          <p:pic>
            <p:nvPicPr>
              <p:cNvPr id="41"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434306" y="3114474"/>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3" name="Rectangle 3"/>
          <p:cNvSpPr>
            <a:spLocks noChangeArrowheads="1"/>
          </p:cNvSpPr>
          <p:nvPr/>
        </p:nvSpPr>
        <p:spPr bwMode="auto">
          <a:xfrm>
            <a:off x="838200" y="25146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2000" b="1" i="1" dirty="0">
                <a:solidFill>
                  <a:srgbClr val="660033"/>
                </a:solidFill>
                <a:latin typeface="Arial Narrow" pitchFamily="34" charset="0"/>
              </a:rPr>
              <a:t>&gt; </a:t>
            </a:r>
            <a:r>
              <a:rPr lang="en-US" sz="2000" b="1" dirty="0">
                <a:solidFill>
                  <a:srgbClr val="660033"/>
                </a:solidFill>
                <a:latin typeface="Arial Narrow" pitchFamily="34" charset="0"/>
              </a:rPr>
              <a:t>Major Contribution</a:t>
            </a:r>
          </a:p>
        </p:txBody>
      </p:sp>
      <p:sp>
        <p:nvSpPr>
          <p:cNvPr id="56" name="Rectangle 3"/>
          <p:cNvSpPr>
            <a:spLocks noChangeArrowheads="1"/>
          </p:cNvSpPr>
          <p:nvPr/>
        </p:nvSpPr>
        <p:spPr bwMode="auto">
          <a:xfrm>
            <a:off x="990600" y="4229100"/>
            <a:ext cx="7543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800" b="1" i="1" dirty="0">
                <a:solidFill>
                  <a:srgbClr val="FF0000"/>
                </a:solidFill>
                <a:latin typeface="Arial Narrow" pitchFamily="34" charset="0"/>
              </a:rPr>
              <a:t>1968  </a:t>
            </a:r>
            <a:r>
              <a:rPr lang="en-US" sz="1800" b="1" i="1" dirty="0">
                <a:solidFill>
                  <a:srgbClr val="660033"/>
                </a:solidFill>
                <a:latin typeface="Arial Narrow" pitchFamily="34" charset="0"/>
              </a:rPr>
              <a:t>&gt; The term </a:t>
            </a:r>
            <a:r>
              <a:rPr lang="en-US" sz="1800" b="1" i="1" dirty="0">
                <a:solidFill>
                  <a:srgbClr val="FF0000"/>
                </a:solidFill>
                <a:latin typeface="Arial Narrow" pitchFamily="34" charset="0"/>
              </a:rPr>
              <a:t>‘Intermediate Technology’  </a:t>
            </a:r>
            <a:r>
              <a:rPr lang="en-US" sz="1800" b="1" i="1" dirty="0">
                <a:solidFill>
                  <a:srgbClr val="660033"/>
                </a:solidFill>
                <a:latin typeface="Arial Narrow" pitchFamily="34" charset="0"/>
              </a:rPr>
              <a:t>was discarded </a:t>
            </a:r>
          </a:p>
          <a:p>
            <a:pPr eaLnBrk="1" hangingPunct="1">
              <a:buClr>
                <a:srgbClr val="CC3300"/>
              </a:buClr>
            </a:pPr>
            <a:r>
              <a:rPr lang="en-US" sz="1800" b="1" i="1" dirty="0">
                <a:solidFill>
                  <a:srgbClr val="660033"/>
                </a:solidFill>
                <a:latin typeface="Arial Narrow" pitchFamily="34" charset="0"/>
              </a:rPr>
              <a:t>             in favor of </a:t>
            </a:r>
            <a:r>
              <a:rPr lang="en-US" sz="1800" b="1" i="1" dirty="0">
                <a:solidFill>
                  <a:srgbClr val="FF0000"/>
                </a:solidFill>
                <a:latin typeface="Arial Narrow" pitchFamily="34" charset="0"/>
              </a:rPr>
              <a:t>‘Appropriate Technology’ </a:t>
            </a:r>
            <a:r>
              <a:rPr lang="en-US" sz="1800" b="1" i="1" dirty="0">
                <a:solidFill>
                  <a:srgbClr val="660033"/>
                </a:solidFill>
                <a:latin typeface="Arial Narrow" pitchFamily="34" charset="0"/>
              </a:rPr>
              <a:t>as today.</a:t>
            </a:r>
            <a:r>
              <a:rPr lang="en-US" sz="1800" b="1" i="1" dirty="0">
                <a:solidFill>
                  <a:srgbClr val="FF0000"/>
                </a:solidFill>
                <a:latin typeface="Arial Narrow" pitchFamily="34" charset="0"/>
              </a:rPr>
              <a:t> </a:t>
            </a:r>
            <a:r>
              <a:rPr lang="en-US" sz="1400" i="1" dirty="0">
                <a:solidFill>
                  <a:srgbClr val="660033"/>
                </a:solidFill>
                <a:latin typeface="Arial Narrow" pitchFamily="34" charset="0"/>
              </a:rPr>
              <a:t>(At a conference hosted by the ITDG) </a:t>
            </a:r>
          </a:p>
          <a:p>
            <a:pPr>
              <a:spcBef>
                <a:spcPts val="0"/>
              </a:spcBef>
            </a:pPr>
            <a:endParaRPr lang="en-US" sz="800" b="1" i="1" dirty="0">
              <a:solidFill>
                <a:srgbClr val="660033"/>
              </a:solidFill>
              <a:latin typeface="Arial Narrow" pitchFamily="34" charset="0"/>
            </a:endParaRPr>
          </a:p>
          <a:p>
            <a:pPr>
              <a:spcBef>
                <a:spcPts val="600"/>
              </a:spcBef>
            </a:pPr>
            <a:endParaRPr lang="en-US" sz="1800" b="1" i="1" dirty="0">
              <a:solidFill>
                <a:srgbClr val="660033"/>
              </a:solidFill>
              <a:latin typeface="Arial Narrow" pitchFamily="34" charset="0"/>
            </a:endParaRPr>
          </a:p>
          <a:p>
            <a:pPr eaLnBrk="1" hangingPunct="1">
              <a:buClr>
                <a:srgbClr val="CC3300"/>
              </a:buClr>
            </a:pPr>
            <a:endParaRPr lang="en-US" sz="1400" b="1" i="1" dirty="0">
              <a:solidFill>
                <a:srgbClr val="660033"/>
              </a:solidFill>
              <a:latin typeface="Arial Narrow" pitchFamily="34" charset="0"/>
            </a:endParaRPr>
          </a:p>
          <a:p>
            <a:pPr eaLnBrk="1" hangingPunct="1">
              <a:buClr>
                <a:srgbClr val="CC3300"/>
              </a:buClr>
            </a:pPr>
            <a:endParaRPr lang="en-US" sz="1800" b="1" i="1" dirty="0">
              <a:solidFill>
                <a:srgbClr val="660033"/>
              </a:solidFill>
              <a:latin typeface="Arial Narrow" pitchFamily="34" charset="0"/>
            </a:endParaRPr>
          </a:p>
        </p:txBody>
      </p:sp>
      <p:grpSp>
        <p:nvGrpSpPr>
          <p:cNvPr id="57" name="Group 56"/>
          <p:cNvGrpSpPr/>
          <p:nvPr/>
        </p:nvGrpSpPr>
        <p:grpSpPr>
          <a:xfrm>
            <a:off x="1077913" y="2907268"/>
            <a:ext cx="5170487" cy="369332"/>
            <a:chOff x="1156494" y="2309336"/>
            <a:chExt cx="5170487" cy="369332"/>
          </a:xfrm>
        </p:grpSpPr>
        <p:sp>
          <p:nvSpPr>
            <p:cNvPr id="58" name="Rectangle 3"/>
            <p:cNvSpPr>
              <a:spLocks noChangeArrowheads="1"/>
            </p:cNvSpPr>
            <p:nvPr/>
          </p:nvSpPr>
          <p:spPr bwMode="auto">
            <a:xfrm>
              <a:off x="1447800" y="2309336"/>
              <a:ext cx="48791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800" b="1" i="1" dirty="0">
                  <a:solidFill>
                    <a:srgbClr val="FF0000"/>
                  </a:solidFill>
                  <a:latin typeface="Arial Narrow" pitchFamily="34" charset="0"/>
                </a:rPr>
                <a:t>‘Tools for Progress: A Guide to Small-scale Equipment for Rural Development’</a:t>
              </a:r>
            </a:p>
            <a:p>
              <a:r>
                <a:rPr lang="en-US" sz="1400" i="1" dirty="0">
                  <a:solidFill>
                    <a:srgbClr val="660033"/>
                  </a:solidFill>
                  <a:latin typeface="Arial Narrow" pitchFamily="34" charset="0"/>
                </a:rPr>
                <a:t>(sold 7,000 copies)</a:t>
              </a:r>
            </a:p>
          </p:txBody>
        </p:sp>
        <p:pic>
          <p:nvPicPr>
            <p:cNvPr id="59"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1066800" y="3505200"/>
            <a:ext cx="5170487" cy="369332"/>
            <a:chOff x="1156494" y="2309336"/>
            <a:chExt cx="5170487" cy="369332"/>
          </a:xfrm>
        </p:grpSpPr>
        <p:sp>
          <p:nvSpPr>
            <p:cNvPr id="61" name="Rectangle 3"/>
            <p:cNvSpPr>
              <a:spLocks noChangeArrowheads="1"/>
            </p:cNvSpPr>
            <p:nvPr/>
          </p:nvSpPr>
          <p:spPr bwMode="auto">
            <a:xfrm>
              <a:off x="1447800" y="2309336"/>
              <a:ext cx="48791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800" b="1" i="1" dirty="0">
                  <a:solidFill>
                    <a:srgbClr val="660033"/>
                  </a:solidFill>
                  <a:latin typeface="Arial Narrow" pitchFamily="34" charset="0"/>
                </a:rPr>
                <a:t>Panels of experts &amp; practitioners around specific technology need </a:t>
              </a:r>
            </a:p>
            <a:p>
              <a:r>
                <a:rPr lang="en-US" sz="1800" b="1" i="1" dirty="0">
                  <a:solidFill>
                    <a:srgbClr val="660033"/>
                  </a:solidFill>
                  <a:latin typeface="Arial Narrow" pitchFamily="34" charset="0"/>
                </a:rPr>
                <a:t>to develop intermediate technologies to address those needs. </a:t>
              </a:r>
            </a:p>
          </p:txBody>
        </p:sp>
        <p:pic>
          <p:nvPicPr>
            <p:cNvPr id="65"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990600" y="4953000"/>
            <a:ext cx="7086600" cy="1277273"/>
          </a:xfrm>
          <a:prstGeom prst="rect">
            <a:avLst/>
          </a:prstGeom>
        </p:spPr>
        <p:txBody>
          <a:bodyPr wrap="square">
            <a:spAutoFit/>
          </a:bodyPr>
          <a:lstStyle/>
          <a:p>
            <a:pPr>
              <a:spcBef>
                <a:spcPts val="0"/>
              </a:spcBef>
              <a:spcAft>
                <a:spcPts val="300"/>
              </a:spcAft>
            </a:pPr>
            <a:r>
              <a:rPr lang="en-US" sz="1800" b="1" i="1" dirty="0">
                <a:solidFill>
                  <a:srgbClr val="660033"/>
                </a:solidFill>
                <a:latin typeface="Arial Narrow" pitchFamily="34" charset="0"/>
              </a:rPr>
              <a:t>Reason? </a:t>
            </a:r>
          </a:p>
          <a:p>
            <a:pPr>
              <a:spcBef>
                <a:spcPts val="0"/>
              </a:spcBef>
            </a:pPr>
            <a:r>
              <a:rPr lang="en-US" sz="1800" b="1" i="1" dirty="0">
                <a:solidFill>
                  <a:srgbClr val="FF0000"/>
                </a:solidFill>
                <a:latin typeface="Arial Narrow" pitchFamily="34" charset="0"/>
              </a:rPr>
              <a:t>Intermediate Technology </a:t>
            </a:r>
            <a:r>
              <a:rPr lang="en-US" sz="1800" b="1" i="1" dirty="0">
                <a:solidFill>
                  <a:srgbClr val="660033"/>
                </a:solidFill>
                <a:latin typeface="Arial Narrow" pitchFamily="34" charset="0"/>
              </a:rPr>
              <a:t>had been criticized as suggesting the technology </a:t>
            </a:r>
          </a:p>
          <a:p>
            <a:pPr>
              <a:spcBef>
                <a:spcPts val="0"/>
              </a:spcBef>
            </a:pPr>
            <a:r>
              <a:rPr lang="en-US" sz="1800" b="1" i="1" dirty="0">
                <a:solidFill>
                  <a:srgbClr val="660033"/>
                </a:solidFill>
                <a:latin typeface="Arial Narrow" pitchFamily="34" charset="0"/>
              </a:rPr>
              <a:t>was inferior to advanced (or high) technology and </a:t>
            </a:r>
            <a:r>
              <a:rPr lang="en-US" sz="1800" b="1" i="1" u="sng" dirty="0">
                <a:solidFill>
                  <a:srgbClr val="660033"/>
                </a:solidFill>
                <a:latin typeface="Arial Narrow" pitchFamily="34" charset="0"/>
              </a:rPr>
              <a:t>not including</a:t>
            </a:r>
            <a:r>
              <a:rPr lang="en-US" sz="1800" b="1" i="1" dirty="0">
                <a:solidFill>
                  <a:srgbClr val="660033"/>
                </a:solidFill>
                <a:latin typeface="Arial Narrow" pitchFamily="34" charset="0"/>
              </a:rPr>
              <a:t> the social </a:t>
            </a:r>
          </a:p>
          <a:p>
            <a:pPr>
              <a:spcBef>
                <a:spcPts val="0"/>
              </a:spcBef>
            </a:pPr>
            <a:r>
              <a:rPr lang="en-US" sz="1800" b="1" i="1" dirty="0">
                <a:solidFill>
                  <a:srgbClr val="660033"/>
                </a:solidFill>
                <a:latin typeface="Arial Narrow" pitchFamily="34" charset="0"/>
              </a:rPr>
              <a:t>and political factors included in the concept put forth by the proponents.</a:t>
            </a:r>
          </a:p>
        </p:txBody>
      </p:sp>
      <p:sp>
        <p:nvSpPr>
          <p:cNvPr id="66" name="Rectangle 65"/>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67" name="Rectangle 66"/>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68" name="Rectangle 67"/>
          <p:cNvSpPr/>
          <p:nvPr/>
        </p:nvSpPr>
        <p:spPr>
          <a:xfrm rot="5400000">
            <a:off x="-448056" y="3191256"/>
            <a:ext cx="1353312"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69" name="Rectangle 68"/>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70" name="Rectangle 69"/>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2690909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par>
                                <p:cTn id="17" presetID="53" presetClass="entr" presetSubtype="16"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Effect transition="in" filter="fade">
                                      <p:cBhvr>
                                        <p:cTn id="21" dur="500"/>
                                        <p:tgtEl>
                                          <p:spTgt spid="57"/>
                                        </p:tgtEl>
                                      </p:cBhvr>
                                    </p:animEffect>
                                  </p:childTnLst>
                                </p:cTn>
                              </p:par>
                              <p:par>
                                <p:cTn id="22" presetID="53" presetClass="entr" presetSubtype="16"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p:cTn id="24" dur="500" fill="hold"/>
                                        <p:tgtEl>
                                          <p:spTgt spid="60"/>
                                        </p:tgtEl>
                                        <p:attrNameLst>
                                          <p:attrName>ppt_w</p:attrName>
                                        </p:attrNameLst>
                                      </p:cBhvr>
                                      <p:tavLst>
                                        <p:tav tm="0">
                                          <p:val>
                                            <p:fltVal val="0"/>
                                          </p:val>
                                        </p:tav>
                                        <p:tav tm="100000">
                                          <p:val>
                                            <p:strVal val="#ppt_w"/>
                                          </p:val>
                                        </p:tav>
                                      </p:tavLst>
                                    </p:anim>
                                    <p:anim calcmode="lin" valueType="num">
                                      <p:cBhvr>
                                        <p:cTn id="25" dur="500" fill="hold"/>
                                        <p:tgtEl>
                                          <p:spTgt spid="60"/>
                                        </p:tgtEl>
                                        <p:attrNameLst>
                                          <p:attrName>ppt_h</p:attrName>
                                        </p:attrNameLst>
                                      </p:cBhvr>
                                      <p:tavLst>
                                        <p:tav tm="0">
                                          <p:val>
                                            <p:fltVal val="0"/>
                                          </p:val>
                                        </p:tav>
                                        <p:tav tm="100000">
                                          <p:val>
                                            <p:strVal val="#ppt_h"/>
                                          </p:val>
                                        </p:tav>
                                      </p:tavLst>
                                    </p:anim>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p:cTn id="31" dur="500" fill="hold"/>
                                        <p:tgtEl>
                                          <p:spTgt spid="56"/>
                                        </p:tgtEl>
                                        <p:attrNameLst>
                                          <p:attrName>ppt_w</p:attrName>
                                        </p:attrNameLst>
                                      </p:cBhvr>
                                      <p:tavLst>
                                        <p:tav tm="0">
                                          <p:val>
                                            <p:fltVal val="0"/>
                                          </p:val>
                                        </p:tav>
                                        <p:tav tm="100000">
                                          <p:val>
                                            <p:strVal val="#ppt_w"/>
                                          </p:val>
                                        </p:tav>
                                      </p:tavLst>
                                    </p:anim>
                                    <p:anim calcmode="lin" valueType="num">
                                      <p:cBhvr>
                                        <p:cTn id="32" dur="500" fill="hold"/>
                                        <p:tgtEl>
                                          <p:spTgt spid="56"/>
                                        </p:tgtEl>
                                        <p:attrNameLst>
                                          <p:attrName>ppt_h</p:attrName>
                                        </p:attrNameLst>
                                      </p:cBhvr>
                                      <p:tavLst>
                                        <p:tav tm="0">
                                          <p:val>
                                            <p:fltVal val="0"/>
                                          </p:val>
                                        </p:tav>
                                        <p:tav tm="100000">
                                          <p:val>
                                            <p:strVal val="#ppt_h"/>
                                          </p:val>
                                        </p:tav>
                                      </p:tavLst>
                                    </p:anim>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12</a:t>
            </a:fld>
            <a:endParaRPr lang="th-TH" altLang="en-US" sz="1200">
              <a:solidFill>
                <a:srgbClr val="888888"/>
              </a:solidFill>
              <a:latin typeface="Calibri" pitchFamily="34" charset="0"/>
              <a:cs typeface="Arial" pitchFamily="34" charset="0"/>
            </a:endParaRPr>
          </a:p>
        </p:txBody>
      </p:sp>
      <p:pic>
        <p:nvPicPr>
          <p:cNvPr id="4104"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What’s Appropriate Technology? </a:t>
            </a:r>
          </a:p>
        </p:txBody>
      </p:sp>
      <p:sp>
        <p:nvSpPr>
          <p:cNvPr id="193" name="Rectangle 3"/>
          <p:cNvSpPr>
            <a:spLocks noChangeArrowheads="1"/>
          </p:cNvSpPr>
          <p:nvPr/>
        </p:nvSpPr>
        <p:spPr bwMode="auto">
          <a:xfrm>
            <a:off x="914400" y="1219200"/>
            <a:ext cx="754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800" b="1" i="1" dirty="0">
                <a:solidFill>
                  <a:srgbClr val="660033"/>
                </a:solidFill>
                <a:latin typeface="Arial Narrow" pitchFamily="34" charset="0"/>
              </a:rPr>
              <a:t>Several definitions have been given for the term Appropriate Technology. </a:t>
            </a:r>
          </a:p>
          <a:p>
            <a:r>
              <a:rPr lang="en-US" sz="1800" b="1" i="1" dirty="0">
                <a:solidFill>
                  <a:srgbClr val="660033"/>
                </a:solidFill>
                <a:latin typeface="Arial Narrow" pitchFamily="34" charset="0"/>
              </a:rPr>
              <a:t>As a way of summary, </a:t>
            </a:r>
            <a:r>
              <a:rPr lang="en-US" sz="1800" b="1" i="1" dirty="0">
                <a:solidFill>
                  <a:srgbClr val="FF0000"/>
                </a:solidFill>
                <a:latin typeface="Arial Narrow" pitchFamily="34" charset="0"/>
              </a:rPr>
              <a:t>Appropriate Technology </a:t>
            </a:r>
            <a:r>
              <a:rPr lang="en-US" sz="1800" b="1" i="1" dirty="0">
                <a:solidFill>
                  <a:srgbClr val="660033"/>
                </a:solidFill>
                <a:latin typeface="Arial Narrow" pitchFamily="34" charset="0"/>
              </a:rPr>
              <a:t>is seen as:</a:t>
            </a:r>
          </a:p>
        </p:txBody>
      </p:sp>
      <p:grpSp>
        <p:nvGrpSpPr>
          <p:cNvPr id="7" name="Group 6"/>
          <p:cNvGrpSpPr/>
          <p:nvPr/>
        </p:nvGrpSpPr>
        <p:grpSpPr>
          <a:xfrm>
            <a:off x="4800600" y="1916668"/>
            <a:ext cx="2491428" cy="2807732"/>
            <a:chOff x="4800600" y="1916668"/>
            <a:chExt cx="2491428" cy="2807732"/>
          </a:xfrm>
        </p:grpSpPr>
        <p:grpSp>
          <p:nvGrpSpPr>
            <p:cNvPr id="51" name="Group 50"/>
            <p:cNvGrpSpPr/>
            <p:nvPr/>
          </p:nvGrpSpPr>
          <p:grpSpPr>
            <a:xfrm>
              <a:off x="4827114" y="4125080"/>
              <a:ext cx="2223057" cy="599320"/>
              <a:chOff x="1169514" y="2297668"/>
              <a:chExt cx="2223057" cy="599320"/>
            </a:xfrm>
          </p:grpSpPr>
          <p:sp>
            <p:nvSpPr>
              <p:cNvPr id="52" name="Rectangle 3"/>
              <p:cNvSpPr>
                <a:spLocks noChangeArrowheads="1"/>
              </p:cNvSpPr>
              <p:nvPr/>
            </p:nvSpPr>
            <p:spPr bwMode="auto">
              <a:xfrm>
                <a:off x="1398114" y="2297668"/>
                <a:ext cx="1994457" cy="59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600" b="1" i="1" dirty="0">
                    <a:solidFill>
                      <a:srgbClr val="660033"/>
                    </a:solidFill>
                    <a:latin typeface="Arial Narrow" pitchFamily="34" charset="0"/>
                  </a:rPr>
                  <a:t>Genuine grassroots solution </a:t>
                </a:r>
                <a:r>
                  <a:rPr lang="en-US" sz="1600" i="1" dirty="0">
                    <a:solidFill>
                      <a:srgbClr val="660033"/>
                    </a:solidFill>
                    <a:latin typeface="Arial Narrow" pitchFamily="34" charset="0"/>
                  </a:rPr>
                  <a:t>to economic and </a:t>
                </a:r>
              </a:p>
              <a:p>
                <a:pPr lvl="0"/>
                <a:r>
                  <a:rPr lang="en-US" sz="1600" i="1" dirty="0">
                    <a:solidFill>
                      <a:srgbClr val="660033"/>
                    </a:solidFill>
                    <a:latin typeface="Arial Narrow" pitchFamily="34" charset="0"/>
                  </a:rPr>
                  <a:t>social needs, which </a:t>
                </a:r>
                <a:r>
                  <a:rPr lang="en-US" sz="1600" i="1" u="sng" dirty="0">
                    <a:solidFill>
                      <a:srgbClr val="660033"/>
                    </a:solidFill>
                    <a:latin typeface="Arial Narrow" pitchFamily="34" charset="0"/>
                  </a:rPr>
                  <a:t>works from the bottom up</a:t>
                </a:r>
                <a:r>
                  <a:rPr lang="en-US" sz="1600" i="1" dirty="0">
                    <a:solidFill>
                      <a:srgbClr val="660033"/>
                    </a:solidFill>
                    <a:latin typeface="Arial Narrow" pitchFamily="34" charset="0"/>
                  </a:rPr>
                  <a:t>. </a:t>
                </a:r>
              </a:p>
              <a:p>
                <a:endParaRPr lang="en-US" altLang="en-US" sz="1600" i="1" dirty="0">
                  <a:solidFill>
                    <a:srgbClr val="660033"/>
                  </a:solidFill>
                  <a:latin typeface="Arial Narrow" pitchFamily="34" charset="0"/>
                </a:endParaRPr>
              </a:p>
            </p:txBody>
          </p:sp>
          <p:pic>
            <p:nvPicPr>
              <p:cNvPr id="53"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69514" y="2373868"/>
                <a:ext cx="294520" cy="294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800600" y="1916668"/>
              <a:ext cx="2491428" cy="369332"/>
              <a:chOff x="1143000" y="2743200"/>
              <a:chExt cx="2491428" cy="369332"/>
            </a:xfrm>
          </p:grpSpPr>
          <p:sp>
            <p:nvSpPr>
              <p:cNvPr id="55" name="Rectangle 3"/>
              <p:cNvSpPr>
                <a:spLocks noChangeArrowheads="1"/>
              </p:cNvSpPr>
              <p:nvPr/>
            </p:nvSpPr>
            <p:spPr bwMode="auto">
              <a:xfrm>
                <a:off x="1398114" y="2743200"/>
                <a:ext cx="2236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600" b="1" i="1" dirty="0">
                    <a:solidFill>
                      <a:srgbClr val="660033"/>
                    </a:solidFill>
                    <a:latin typeface="Arial Narrow" pitchFamily="34" charset="0"/>
                  </a:rPr>
                  <a:t>Simplest level of technology </a:t>
                </a:r>
                <a:r>
                  <a:rPr lang="en-US" sz="1600" i="1" dirty="0">
                    <a:solidFill>
                      <a:srgbClr val="660033"/>
                    </a:solidFill>
                    <a:latin typeface="Arial Narrow" pitchFamily="34" charset="0"/>
                  </a:rPr>
                  <a:t>that can </a:t>
                </a:r>
                <a:r>
                  <a:rPr lang="en-US" sz="1600" i="1" u="sng" dirty="0">
                    <a:solidFill>
                      <a:srgbClr val="660033"/>
                    </a:solidFill>
                    <a:latin typeface="Arial Narrow" pitchFamily="34" charset="0"/>
                  </a:rPr>
                  <a:t>effectively </a:t>
                </a:r>
              </a:p>
              <a:p>
                <a:pPr lvl="0"/>
                <a:r>
                  <a:rPr lang="en-US" sz="1600" i="1" u="sng" dirty="0">
                    <a:solidFill>
                      <a:srgbClr val="660033"/>
                    </a:solidFill>
                    <a:latin typeface="Arial Narrow" pitchFamily="34" charset="0"/>
                  </a:rPr>
                  <a:t>achieve</a:t>
                </a:r>
                <a:r>
                  <a:rPr lang="en-US" sz="1600" i="1" dirty="0">
                    <a:solidFill>
                      <a:srgbClr val="660033"/>
                    </a:solidFill>
                    <a:latin typeface="Arial Narrow" pitchFamily="34" charset="0"/>
                  </a:rPr>
                  <a:t> the intended purpose in a given location. </a:t>
                </a:r>
              </a:p>
            </p:txBody>
          </p:sp>
          <p:pic>
            <p:nvPicPr>
              <p:cNvPr id="56"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2804518"/>
                <a:ext cx="308014" cy="3080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4800600" y="2514600"/>
              <a:ext cx="2249571" cy="369332"/>
              <a:chOff x="1143000" y="3124200"/>
              <a:chExt cx="2249571" cy="369332"/>
            </a:xfrm>
          </p:grpSpPr>
          <p:sp>
            <p:nvSpPr>
              <p:cNvPr id="58" name="Rectangle 3"/>
              <p:cNvSpPr>
                <a:spLocks noChangeArrowheads="1"/>
              </p:cNvSpPr>
              <p:nvPr/>
            </p:nvSpPr>
            <p:spPr bwMode="auto">
              <a:xfrm>
                <a:off x="1398114"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600" b="1" i="1" dirty="0">
                    <a:solidFill>
                      <a:srgbClr val="660033"/>
                    </a:solidFill>
                    <a:latin typeface="Arial Narrow" pitchFamily="34" charset="0"/>
                  </a:rPr>
                  <a:t>Approach to community development </a:t>
                </a:r>
                <a:r>
                  <a:rPr lang="en-US" sz="1600" i="1" dirty="0">
                    <a:solidFill>
                      <a:srgbClr val="660033"/>
                    </a:solidFill>
                    <a:latin typeface="Arial Narrow" pitchFamily="34" charset="0"/>
                  </a:rPr>
                  <a:t>consisting  </a:t>
                </a:r>
              </a:p>
              <a:p>
                <a:pPr lvl="0"/>
                <a:r>
                  <a:rPr lang="en-US" sz="1600" i="1" dirty="0">
                    <a:solidFill>
                      <a:srgbClr val="660033"/>
                    </a:solidFill>
                    <a:latin typeface="Arial Narrow" pitchFamily="34" charset="0"/>
                  </a:rPr>
                  <a:t>of knowledge, techniques &amp; underlying philosophy. </a:t>
                </a:r>
              </a:p>
            </p:txBody>
          </p:sp>
          <p:pic>
            <p:nvPicPr>
              <p:cNvPr id="59"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85519"/>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4800600" y="3124200"/>
              <a:ext cx="2249571" cy="1000880"/>
              <a:chOff x="1143000" y="3124200"/>
              <a:chExt cx="2249571" cy="1000880"/>
            </a:xfrm>
          </p:grpSpPr>
          <p:sp>
            <p:nvSpPr>
              <p:cNvPr id="61" name="Rectangle 3"/>
              <p:cNvSpPr>
                <a:spLocks noChangeArrowheads="1"/>
              </p:cNvSpPr>
              <p:nvPr/>
            </p:nvSpPr>
            <p:spPr bwMode="auto">
              <a:xfrm>
                <a:off x="1398114" y="3124200"/>
                <a:ext cx="1994457" cy="100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600" b="1" i="1" dirty="0">
                    <a:solidFill>
                      <a:srgbClr val="660033"/>
                    </a:solidFill>
                    <a:latin typeface="Arial Narrow" pitchFamily="34" charset="0"/>
                  </a:rPr>
                  <a:t>Grassroots' approach to technology </a:t>
                </a:r>
                <a:r>
                  <a:rPr lang="en-US" sz="1600" i="1" dirty="0">
                    <a:solidFill>
                      <a:srgbClr val="660033"/>
                    </a:solidFill>
                    <a:latin typeface="Arial Narrow" pitchFamily="34" charset="0"/>
                  </a:rPr>
                  <a:t>that builds </a:t>
                </a:r>
              </a:p>
              <a:p>
                <a:pPr lvl="0"/>
                <a:r>
                  <a:rPr lang="en-US" sz="1600" i="1" dirty="0">
                    <a:solidFill>
                      <a:srgbClr val="660033"/>
                    </a:solidFill>
                    <a:latin typeface="Arial Narrow" pitchFamily="34" charset="0"/>
                  </a:rPr>
                  <a:t>a </a:t>
                </a:r>
                <a:r>
                  <a:rPr lang="en-US" sz="1600" i="1" u="sng" dirty="0">
                    <a:solidFill>
                      <a:srgbClr val="660033"/>
                    </a:solidFill>
                    <a:latin typeface="Arial Narrow" pitchFamily="34" charset="0"/>
                  </a:rPr>
                  <a:t>strong sense of community</a:t>
                </a:r>
                <a:r>
                  <a:rPr lang="en-US" sz="1600" i="1" dirty="0">
                    <a:solidFill>
                      <a:srgbClr val="660033"/>
                    </a:solidFill>
                    <a:latin typeface="Arial Narrow" pitchFamily="34" charset="0"/>
                  </a:rPr>
                  <a:t> and encompasses </a:t>
                </a:r>
              </a:p>
              <a:p>
                <a:pPr lvl="0"/>
                <a:r>
                  <a:rPr lang="en-US" sz="1600" i="1" dirty="0">
                    <a:solidFill>
                      <a:srgbClr val="660033"/>
                    </a:solidFill>
                    <a:latin typeface="Arial Narrow" pitchFamily="34" charset="0"/>
                  </a:rPr>
                  <a:t>benefits that span across social, environmental, </a:t>
                </a:r>
              </a:p>
              <a:p>
                <a:pPr lvl="0"/>
                <a:r>
                  <a:rPr lang="en-US" sz="1600" i="1" dirty="0">
                    <a:solidFill>
                      <a:srgbClr val="660033"/>
                    </a:solidFill>
                    <a:latin typeface="Arial Narrow" pitchFamily="34" charset="0"/>
                  </a:rPr>
                  <a:t>cultural, economic, and spiritual facets. </a:t>
                </a:r>
              </a:p>
            </p:txBody>
          </p:sp>
          <p:pic>
            <p:nvPicPr>
              <p:cNvPr id="62"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85519"/>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0" name="Rectangle 3"/>
          <p:cNvSpPr>
            <a:spLocks noChangeArrowheads="1"/>
          </p:cNvSpPr>
          <p:nvPr/>
        </p:nvSpPr>
        <p:spPr bwMode="auto">
          <a:xfrm>
            <a:off x="762000" y="5943600"/>
            <a:ext cx="6858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1800" b="1" i="1" dirty="0">
                <a:solidFill>
                  <a:srgbClr val="C00000"/>
                </a:solidFill>
                <a:latin typeface="Arial Narrow" pitchFamily="34" charset="0"/>
              </a:rPr>
              <a:t>Special attention is paid to the social, cultural, &amp; ethical aspects </a:t>
            </a:r>
          </a:p>
          <a:p>
            <a:pPr algn="ctr"/>
            <a:r>
              <a:rPr lang="en-US" sz="1800" b="1" i="1" dirty="0">
                <a:solidFill>
                  <a:srgbClr val="C00000"/>
                </a:solidFill>
                <a:latin typeface="Arial Narrow" pitchFamily="34" charset="0"/>
              </a:rPr>
              <a:t>of the communities the technology is intended for.</a:t>
            </a:r>
          </a:p>
        </p:txBody>
      </p:sp>
      <p:grpSp>
        <p:nvGrpSpPr>
          <p:cNvPr id="5" name="Group 4"/>
          <p:cNvGrpSpPr/>
          <p:nvPr/>
        </p:nvGrpSpPr>
        <p:grpSpPr>
          <a:xfrm>
            <a:off x="666750" y="2057400"/>
            <a:ext cx="4057650" cy="2286000"/>
            <a:chOff x="666750" y="2025134"/>
            <a:chExt cx="4057650" cy="2286000"/>
          </a:xfrm>
        </p:grpSpPr>
        <p:pic>
          <p:nvPicPr>
            <p:cNvPr id="8194" name="Picture 2" descr="Image result for appropriate technology"/>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750" y="2025134"/>
              <a:ext cx="4057650" cy="22420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4400" y="3187125"/>
              <a:ext cx="460413" cy="241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362200" y="4036814"/>
              <a:ext cx="765213"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066800" y="4343400"/>
            <a:ext cx="3253428" cy="1390710"/>
            <a:chOff x="1066800" y="4343400"/>
            <a:chExt cx="3253428" cy="1390710"/>
          </a:xfrm>
        </p:grpSpPr>
        <p:grpSp>
          <p:nvGrpSpPr>
            <p:cNvPr id="63" name="Group 62"/>
            <p:cNvGrpSpPr/>
            <p:nvPr/>
          </p:nvGrpSpPr>
          <p:grpSpPr>
            <a:xfrm>
              <a:off x="1066800" y="5029200"/>
              <a:ext cx="2236314" cy="411778"/>
              <a:chOff x="1143000" y="3081754"/>
              <a:chExt cx="2236314" cy="411778"/>
            </a:xfrm>
          </p:grpSpPr>
          <p:sp>
            <p:nvSpPr>
              <p:cNvPr id="64" name="Rectangle 3"/>
              <p:cNvSpPr>
                <a:spLocks noChangeArrowheads="1"/>
              </p:cNvSpPr>
              <p:nvPr/>
            </p:nvSpPr>
            <p:spPr bwMode="auto">
              <a:xfrm>
                <a:off x="1384857"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600" i="1" dirty="0">
                    <a:solidFill>
                      <a:srgbClr val="660033"/>
                    </a:solidFill>
                    <a:latin typeface="Arial Narrow" pitchFamily="34" charset="0"/>
                  </a:rPr>
                  <a:t>Not a one size fits all approach, but rather </a:t>
                </a:r>
                <a:r>
                  <a:rPr lang="en-US" sz="1600" i="1" u="sng" dirty="0">
                    <a:solidFill>
                      <a:srgbClr val="660033"/>
                    </a:solidFill>
                    <a:latin typeface="Arial Narrow" pitchFamily="34" charset="0"/>
                  </a:rPr>
                  <a:t>adapts to best fit in the community</a:t>
                </a:r>
                <a:r>
                  <a:rPr lang="en-US" sz="1600" i="1" dirty="0">
                    <a:solidFill>
                      <a:srgbClr val="660033"/>
                    </a:solidFill>
                    <a:latin typeface="Arial Narrow" pitchFamily="34" charset="0"/>
                  </a:rPr>
                  <a:t> it is developed. </a:t>
                </a:r>
              </a:p>
            </p:txBody>
          </p:sp>
          <p:pic>
            <p:nvPicPr>
              <p:cNvPr id="65"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081754"/>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p:cNvGrpSpPr/>
            <p:nvPr/>
          </p:nvGrpSpPr>
          <p:grpSpPr>
            <a:xfrm>
              <a:off x="1066800" y="5364778"/>
              <a:ext cx="2236314" cy="369332"/>
              <a:chOff x="1143000" y="3124200"/>
              <a:chExt cx="2236314" cy="369332"/>
            </a:xfrm>
          </p:grpSpPr>
          <p:sp>
            <p:nvSpPr>
              <p:cNvPr id="67" name="Rectangle 3"/>
              <p:cNvSpPr>
                <a:spLocks noChangeArrowheads="1"/>
              </p:cNvSpPr>
              <p:nvPr/>
            </p:nvSpPr>
            <p:spPr bwMode="auto">
              <a:xfrm>
                <a:off x="1384857"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600" i="1" dirty="0">
                    <a:solidFill>
                      <a:srgbClr val="660033"/>
                    </a:solidFill>
                    <a:latin typeface="Arial Narrow" pitchFamily="34" charset="0"/>
                  </a:rPr>
                  <a:t>More labor intensive, require fewer resources &amp; use low cost or readily available materials </a:t>
                </a:r>
              </a:p>
              <a:p>
                <a:pPr lvl="0"/>
                <a:r>
                  <a:rPr lang="en-US" sz="1600" i="1" dirty="0">
                    <a:solidFill>
                      <a:srgbClr val="660033"/>
                    </a:solidFill>
                    <a:latin typeface="Arial Narrow" pitchFamily="34" charset="0"/>
                  </a:rPr>
                  <a:t>wherever possible.</a:t>
                </a:r>
              </a:p>
            </p:txBody>
          </p:sp>
          <p:pic>
            <p:nvPicPr>
              <p:cNvPr id="68"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24200"/>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p:cNvGrpSpPr/>
            <p:nvPr/>
          </p:nvGrpSpPr>
          <p:grpSpPr>
            <a:xfrm>
              <a:off x="1066800" y="4724400"/>
              <a:ext cx="3253428" cy="388442"/>
              <a:chOff x="1143000" y="2724090"/>
              <a:chExt cx="3253428" cy="388442"/>
            </a:xfrm>
          </p:grpSpPr>
          <p:sp>
            <p:nvSpPr>
              <p:cNvPr id="73" name="Rectangle 3"/>
              <p:cNvSpPr>
                <a:spLocks noChangeArrowheads="1"/>
              </p:cNvSpPr>
              <p:nvPr/>
            </p:nvSpPr>
            <p:spPr bwMode="auto">
              <a:xfrm>
                <a:off x="1398114" y="2743200"/>
                <a:ext cx="2998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600" i="1" dirty="0">
                    <a:solidFill>
                      <a:srgbClr val="660033"/>
                    </a:solidFill>
                    <a:latin typeface="Arial Narrow" pitchFamily="34" charset="0"/>
                  </a:rPr>
                  <a:t>Making use of skills &amp; technology </a:t>
                </a:r>
                <a:r>
                  <a:rPr lang="en-US" sz="1600" i="1" u="sng" dirty="0">
                    <a:solidFill>
                      <a:srgbClr val="660033"/>
                    </a:solidFill>
                    <a:latin typeface="Arial Narrow" pitchFamily="34" charset="0"/>
                  </a:rPr>
                  <a:t>available in a local community</a:t>
                </a:r>
                <a:r>
                  <a:rPr lang="en-US" sz="1600" i="1" dirty="0">
                    <a:solidFill>
                      <a:srgbClr val="660033"/>
                    </a:solidFill>
                    <a:latin typeface="Arial Narrow" pitchFamily="34" charset="0"/>
                  </a:rPr>
                  <a:t> to supply basic human needs.</a:t>
                </a:r>
              </a:p>
            </p:txBody>
          </p:sp>
          <p:pic>
            <p:nvPicPr>
              <p:cNvPr id="74"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2724090"/>
                <a:ext cx="308014" cy="308014"/>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Rectangle 78"/>
            <p:cNvSpPr/>
            <p:nvPr/>
          </p:nvSpPr>
          <p:spPr>
            <a:xfrm>
              <a:off x="1066800" y="4343400"/>
              <a:ext cx="1981200" cy="400110"/>
            </a:xfrm>
            <a:prstGeom prst="rect">
              <a:avLst/>
            </a:prstGeom>
          </p:spPr>
          <p:txBody>
            <a:bodyPr wrap="square">
              <a:spAutoFit/>
            </a:bodyPr>
            <a:lstStyle/>
            <a:p>
              <a:r>
                <a:rPr lang="en-US" sz="2000" b="1" dirty="0">
                  <a:solidFill>
                    <a:srgbClr val="660033"/>
                  </a:solidFill>
                  <a:latin typeface="Arial Narrow" pitchFamily="34" charset="0"/>
                </a:rPr>
                <a:t>&gt; </a:t>
              </a:r>
              <a:r>
                <a:rPr lang="en-US" sz="1900" b="1" dirty="0">
                  <a:solidFill>
                    <a:srgbClr val="660033"/>
                  </a:solidFill>
                  <a:latin typeface="Arial Narrow" pitchFamily="34" charset="0"/>
                </a:rPr>
                <a:t>Characteristics</a:t>
              </a:r>
            </a:p>
          </p:txBody>
        </p:sp>
      </p:grpSp>
      <p:sp>
        <p:nvSpPr>
          <p:cNvPr id="82" name="Rectangle 81"/>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83" name="Rectangle 82"/>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84" name="Rectangle 83"/>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85" name="Rectangle 84"/>
          <p:cNvSpPr/>
          <p:nvPr/>
        </p:nvSpPr>
        <p:spPr>
          <a:xfrm rot="5400000">
            <a:off x="-457200" y="4572000"/>
            <a:ext cx="1371600"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86" name="Rectangle 85"/>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4066643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p:cTn id="7" dur="500" fill="hold"/>
                                        <p:tgtEl>
                                          <p:spTgt spid="193"/>
                                        </p:tgtEl>
                                        <p:attrNameLst>
                                          <p:attrName>ppt_w</p:attrName>
                                        </p:attrNameLst>
                                      </p:cBhvr>
                                      <p:tavLst>
                                        <p:tav tm="0">
                                          <p:val>
                                            <p:fltVal val="0"/>
                                          </p:val>
                                        </p:tav>
                                        <p:tav tm="100000">
                                          <p:val>
                                            <p:strVal val="#ppt_w"/>
                                          </p:val>
                                        </p:tav>
                                      </p:tavLst>
                                    </p:anim>
                                    <p:anim calcmode="lin" valueType="num">
                                      <p:cBhvr>
                                        <p:cTn id="8" dur="500" fill="hold"/>
                                        <p:tgtEl>
                                          <p:spTgt spid="193"/>
                                        </p:tgtEl>
                                        <p:attrNameLst>
                                          <p:attrName>ppt_h</p:attrName>
                                        </p:attrNameLst>
                                      </p:cBhvr>
                                      <p:tavLst>
                                        <p:tav tm="0">
                                          <p:val>
                                            <p:fltVal val="0"/>
                                          </p:val>
                                        </p:tav>
                                        <p:tav tm="100000">
                                          <p:val>
                                            <p:strVal val="#ppt_h"/>
                                          </p:val>
                                        </p:tav>
                                      </p:tavLst>
                                    </p:anim>
                                    <p:animEffect transition="in" filter="fade">
                                      <p:cBhvr>
                                        <p:cTn id="9" dur="500"/>
                                        <p:tgtEl>
                                          <p:spTgt spid="193"/>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 calcmode="lin" valueType="num">
                                      <p:cBhvr>
                                        <p:cTn id="16" dur="500" fill="hold"/>
                                        <p:tgtEl>
                                          <p:spTgt spid="5"/>
                                        </p:tgtEl>
                                        <p:attrNameLst>
                                          <p:attrName>style.rotation</p:attrName>
                                        </p:attrNameLst>
                                      </p:cBhvr>
                                      <p:tavLst>
                                        <p:tav tm="0">
                                          <p:val>
                                            <p:fltVal val="90"/>
                                          </p:val>
                                        </p:tav>
                                        <p:tav tm="100000">
                                          <p:val>
                                            <p:fltVal val="0"/>
                                          </p:val>
                                        </p:tav>
                                      </p:tavLst>
                                    </p:anim>
                                    <p:animEffect transition="in" filter="fade">
                                      <p:cBhvr>
                                        <p:cTn id="17" dur="500"/>
                                        <p:tgtEl>
                                          <p:spTgt spid="5"/>
                                        </p:tgtEl>
                                      </p:cBhvr>
                                    </p:animEffect>
                                  </p:childTnLst>
                                </p:cTn>
                              </p:par>
                              <p:par>
                                <p:cTn id="18" presetID="3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 calcmode="lin" valueType="num">
                                      <p:cBhvr>
                                        <p:cTn id="22" dur="500" fill="hold"/>
                                        <p:tgtEl>
                                          <p:spTgt spid="7"/>
                                        </p:tgtEl>
                                        <p:attrNameLst>
                                          <p:attrName>style.rotation</p:attrName>
                                        </p:attrNameLst>
                                      </p:cBhvr>
                                      <p:tavLst>
                                        <p:tav tm="0">
                                          <p:val>
                                            <p:fltVal val="90"/>
                                          </p:val>
                                        </p:tav>
                                        <p:tav tm="100000">
                                          <p:val>
                                            <p:fltVal val="0"/>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 calcmode="lin" valueType="num">
                                      <p:cBhvr>
                                        <p:cTn id="30" dur="500" fill="hold"/>
                                        <p:tgtEl>
                                          <p:spTgt spid="6"/>
                                        </p:tgtEl>
                                        <p:attrNameLst>
                                          <p:attrName>style.rotation</p:attrName>
                                        </p:attrNameLst>
                                      </p:cBhvr>
                                      <p:tavLst>
                                        <p:tav tm="0">
                                          <p:val>
                                            <p:fltVal val="90"/>
                                          </p:val>
                                        </p:tav>
                                        <p:tav tm="100000">
                                          <p:val>
                                            <p:fltVal val="0"/>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p:cTn id="36" dur="500" fill="hold"/>
                                        <p:tgtEl>
                                          <p:spTgt spid="70"/>
                                        </p:tgtEl>
                                        <p:attrNameLst>
                                          <p:attrName>ppt_w</p:attrName>
                                        </p:attrNameLst>
                                      </p:cBhvr>
                                      <p:tavLst>
                                        <p:tav tm="0">
                                          <p:val>
                                            <p:fltVal val="0"/>
                                          </p:val>
                                        </p:tav>
                                        <p:tav tm="100000">
                                          <p:val>
                                            <p:strVal val="#ppt_w"/>
                                          </p:val>
                                        </p:tav>
                                      </p:tavLst>
                                    </p:anim>
                                    <p:anim calcmode="lin" valueType="num">
                                      <p:cBhvr>
                                        <p:cTn id="37" dur="500" fill="hold"/>
                                        <p:tgtEl>
                                          <p:spTgt spid="70"/>
                                        </p:tgtEl>
                                        <p:attrNameLst>
                                          <p:attrName>ppt_h</p:attrName>
                                        </p:attrNameLst>
                                      </p:cBhvr>
                                      <p:tavLst>
                                        <p:tav tm="0">
                                          <p:val>
                                            <p:fltVal val="0"/>
                                          </p:val>
                                        </p:tav>
                                        <p:tav tm="100000">
                                          <p:val>
                                            <p:strVal val="#ppt_h"/>
                                          </p:val>
                                        </p:tav>
                                      </p:tavLst>
                                    </p:anim>
                                    <p:animEffect transition="in" filter="fade">
                                      <p:cBhvr>
                                        <p:cTn id="3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13</a:t>
            </a:fld>
            <a:endParaRPr lang="th-TH" altLang="en-US" sz="1200">
              <a:solidFill>
                <a:srgbClr val="888888"/>
              </a:solidFill>
              <a:latin typeface="Calibri" pitchFamily="34" charset="0"/>
              <a:cs typeface="Arial" pitchFamily="34" charset="0"/>
            </a:endParaRPr>
          </a:p>
        </p:txBody>
      </p:sp>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How is it to be appropriate?</a:t>
            </a:r>
          </a:p>
        </p:txBody>
      </p:sp>
      <p:sp>
        <p:nvSpPr>
          <p:cNvPr id="193" name="Rectangle 3"/>
          <p:cNvSpPr>
            <a:spLocks noChangeArrowheads="1"/>
          </p:cNvSpPr>
          <p:nvPr/>
        </p:nvSpPr>
        <p:spPr bwMode="auto">
          <a:xfrm>
            <a:off x="762000" y="1143000"/>
            <a:ext cx="754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800" b="1" i="1" dirty="0">
                <a:solidFill>
                  <a:srgbClr val="660033"/>
                </a:solidFill>
                <a:latin typeface="Arial Narrow" pitchFamily="34" charset="0"/>
              </a:rPr>
              <a:t>To determine whether a certain technology is appropriate for a specific area or need, </a:t>
            </a:r>
          </a:p>
          <a:p>
            <a:r>
              <a:rPr lang="en-US" sz="1800" b="1" i="1" dirty="0">
                <a:solidFill>
                  <a:srgbClr val="660033"/>
                </a:solidFill>
                <a:latin typeface="Arial Narrow" pitchFamily="34" charset="0"/>
              </a:rPr>
              <a:t>the following questions can be posed:</a:t>
            </a:r>
          </a:p>
        </p:txBody>
      </p:sp>
      <p:grpSp>
        <p:nvGrpSpPr>
          <p:cNvPr id="2" name="Group 1"/>
          <p:cNvGrpSpPr/>
          <p:nvPr/>
        </p:nvGrpSpPr>
        <p:grpSpPr>
          <a:xfrm>
            <a:off x="457200" y="3364468"/>
            <a:ext cx="2743199" cy="2502932"/>
            <a:chOff x="457200" y="3364468"/>
            <a:chExt cx="2743199" cy="2502932"/>
          </a:xfrm>
        </p:grpSpPr>
        <p:grpSp>
          <p:nvGrpSpPr>
            <p:cNvPr id="57" name="Group 56"/>
            <p:cNvGrpSpPr/>
            <p:nvPr/>
          </p:nvGrpSpPr>
          <p:grpSpPr>
            <a:xfrm>
              <a:off x="533400" y="4050268"/>
              <a:ext cx="2249571" cy="369332"/>
              <a:chOff x="1143000" y="3124200"/>
              <a:chExt cx="2249571" cy="369332"/>
            </a:xfrm>
          </p:grpSpPr>
          <p:sp>
            <p:nvSpPr>
              <p:cNvPr id="58" name="Rectangle 3"/>
              <p:cNvSpPr>
                <a:spLocks noChangeArrowheads="1"/>
              </p:cNvSpPr>
              <p:nvPr/>
            </p:nvSpPr>
            <p:spPr bwMode="auto">
              <a:xfrm>
                <a:off x="1398114"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006600"/>
                    </a:solidFill>
                    <a:latin typeface="Arial Narrow" pitchFamily="34" charset="0"/>
                  </a:rPr>
                  <a:t>Is it low-cost and efficient?</a:t>
                </a:r>
              </a:p>
            </p:txBody>
          </p:sp>
          <p:pic>
            <p:nvPicPr>
              <p:cNvPr id="59"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24200"/>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533400" y="4419600"/>
              <a:ext cx="2249571" cy="369332"/>
              <a:chOff x="1143000" y="3124200"/>
              <a:chExt cx="2249571" cy="369332"/>
            </a:xfrm>
          </p:grpSpPr>
          <p:sp>
            <p:nvSpPr>
              <p:cNvPr id="61" name="Rectangle 3"/>
              <p:cNvSpPr>
                <a:spLocks noChangeArrowheads="1"/>
              </p:cNvSpPr>
              <p:nvPr/>
            </p:nvSpPr>
            <p:spPr bwMode="auto">
              <a:xfrm>
                <a:off x="1398114"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006600"/>
                    </a:solidFill>
                    <a:latin typeface="Arial Narrow" pitchFamily="34" charset="0"/>
                  </a:rPr>
                  <a:t>Does it make full use of local </a:t>
                </a:r>
              </a:p>
              <a:p>
                <a:pPr lvl="0"/>
                <a:r>
                  <a:rPr lang="en-US" sz="1400" b="1" i="1" dirty="0">
                    <a:solidFill>
                      <a:srgbClr val="006600"/>
                    </a:solidFill>
                    <a:latin typeface="Arial Narrow" pitchFamily="34" charset="0"/>
                  </a:rPr>
                  <a:t>resources, traditions, and abilities?</a:t>
                </a:r>
              </a:p>
            </p:txBody>
          </p:sp>
          <p:pic>
            <p:nvPicPr>
              <p:cNvPr id="62"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34480"/>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p:nvPr/>
          </p:nvGrpSpPr>
          <p:grpSpPr>
            <a:xfrm>
              <a:off x="533400" y="4964668"/>
              <a:ext cx="2236314" cy="369332"/>
              <a:chOff x="1143000" y="3112532"/>
              <a:chExt cx="2236314" cy="369332"/>
            </a:xfrm>
          </p:grpSpPr>
          <p:sp>
            <p:nvSpPr>
              <p:cNvPr id="64" name="Rectangle 3"/>
              <p:cNvSpPr>
                <a:spLocks noChangeArrowheads="1"/>
              </p:cNvSpPr>
              <p:nvPr/>
            </p:nvSpPr>
            <p:spPr bwMode="auto">
              <a:xfrm>
                <a:off x="1384857" y="3112532"/>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006600"/>
                    </a:solidFill>
                    <a:latin typeface="Arial Narrow" pitchFamily="34" charset="0"/>
                  </a:rPr>
                  <a:t>Does it keep a natural balance </a:t>
                </a:r>
              </a:p>
              <a:p>
                <a:pPr lvl="0"/>
                <a:r>
                  <a:rPr lang="en-US" sz="1400" b="1" i="1" dirty="0">
                    <a:solidFill>
                      <a:srgbClr val="006600"/>
                    </a:solidFill>
                    <a:latin typeface="Arial Narrow" pitchFamily="34" charset="0"/>
                  </a:rPr>
                  <a:t>with the environment?</a:t>
                </a:r>
              </a:p>
            </p:txBody>
          </p:sp>
          <p:pic>
            <p:nvPicPr>
              <p:cNvPr id="65"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24200"/>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p:cNvGrpSpPr/>
            <p:nvPr/>
          </p:nvGrpSpPr>
          <p:grpSpPr>
            <a:xfrm>
              <a:off x="533400" y="5498068"/>
              <a:ext cx="2236314" cy="369332"/>
              <a:chOff x="1143000" y="3124200"/>
              <a:chExt cx="2236314" cy="369332"/>
            </a:xfrm>
          </p:grpSpPr>
          <p:sp>
            <p:nvSpPr>
              <p:cNvPr id="50" name="Rectangle 3"/>
              <p:cNvSpPr>
                <a:spLocks noChangeArrowheads="1"/>
              </p:cNvSpPr>
              <p:nvPr/>
            </p:nvSpPr>
            <p:spPr bwMode="auto">
              <a:xfrm>
                <a:off x="1384857"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006600"/>
                    </a:solidFill>
                    <a:latin typeface="Arial Narrow" pitchFamily="34" charset="0"/>
                  </a:rPr>
                  <a:t>Does it take into consideration </a:t>
                </a:r>
              </a:p>
              <a:p>
                <a:pPr lvl="0"/>
                <a:r>
                  <a:rPr lang="en-US" sz="1400" b="1" i="1" dirty="0">
                    <a:solidFill>
                      <a:srgbClr val="006600"/>
                    </a:solidFill>
                    <a:latin typeface="Arial Narrow" pitchFamily="34" charset="0"/>
                  </a:rPr>
                  <a:t>any local factors such as </a:t>
                </a:r>
              </a:p>
              <a:p>
                <a:pPr lvl="0"/>
                <a:r>
                  <a:rPr lang="en-US" sz="1400" b="1" i="1" dirty="0">
                    <a:solidFill>
                      <a:srgbClr val="006600"/>
                    </a:solidFill>
                    <a:latin typeface="Arial Narrow" pitchFamily="34" charset="0"/>
                  </a:rPr>
                  <a:t>geography, climate, and traditions, </a:t>
                </a:r>
              </a:p>
              <a:p>
                <a:pPr lvl="0"/>
                <a:r>
                  <a:rPr lang="en-US" sz="1400" b="1" i="1" dirty="0">
                    <a:solidFill>
                      <a:srgbClr val="006600"/>
                    </a:solidFill>
                    <a:latin typeface="Arial Narrow" pitchFamily="34" charset="0"/>
                  </a:rPr>
                  <a:t>which may affect its usefulness?</a:t>
                </a:r>
              </a:p>
            </p:txBody>
          </p:sp>
          <p:pic>
            <p:nvPicPr>
              <p:cNvPr id="69"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24200"/>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457200" y="3364468"/>
              <a:ext cx="2743199" cy="661085"/>
              <a:chOff x="533400" y="1143000"/>
              <a:chExt cx="2743199" cy="661085"/>
            </a:xfrm>
          </p:grpSpPr>
          <p:sp>
            <p:nvSpPr>
              <p:cNvPr id="78" name="object 3"/>
              <p:cNvSpPr>
                <a:spLocks/>
              </p:cNvSpPr>
              <p:nvPr/>
            </p:nvSpPr>
            <p:spPr bwMode="auto">
              <a:xfrm flipH="1">
                <a:off x="885819" y="1251635"/>
                <a:ext cx="2390780" cy="457200"/>
              </a:xfrm>
              <a:prstGeom prst="homePlate">
                <a:avLst>
                  <a:gd name="adj" fmla="val 50002"/>
                </a:avLst>
              </a:prstGeom>
              <a:solidFill>
                <a:srgbClr val="00B05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700" b="1" i="1" dirty="0">
                    <a:solidFill>
                      <a:schemeClr val="bg1"/>
                    </a:solidFill>
                    <a:latin typeface="Arial Narrow" pitchFamily="34" charset="0"/>
                  </a:rPr>
                  <a:t>   Resources Utilization</a:t>
                </a:r>
              </a:p>
            </p:txBody>
          </p:sp>
          <p:pic>
            <p:nvPicPr>
              <p:cNvPr id="79" name="Picture 11" descr="Image result for circle"/>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LineDrawing/>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33400" y="11430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 name="Group 4"/>
          <p:cNvGrpSpPr/>
          <p:nvPr/>
        </p:nvGrpSpPr>
        <p:grpSpPr>
          <a:xfrm>
            <a:off x="3276600" y="3364468"/>
            <a:ext cx="2819399" cy="3036332"/>
            <a:chOff x="3276600" y="3364468"/>
            <a:chExt cx="2819399" cy="3036332"/>
          </a:xfrm>
        </p:grpSpPr>
        <p:grpSp>
          <p:nvGrpSpPr>
            <p:cNvPr id="51" name="Group 50"/>
            <p:cNvGrpSpPr/>
            <p:nvPr/>
          </p:nvGrpSpPr>
          <p:grpSpPr>
            <a:xfrm>
              <a:off x="3422371" y="4050268"/>
              <a:ext cx="2223057" cy="369332"/>
              <a:chOff x="1169514" y="2297668"/>
              <a:chExt cx="2223057" cy="369332"/>
            </a:xfrm>
          </p:grpSpPr>
          <p:sp>
            <p:nvSpPr>
              <p:cNvPr id="52" name="Rectangle 3"/>
              <p:cNvSpPr>
                <a:spLocks noChangeArrowheads="1"/>
              </p:cNvSpPr>
              <p:nvPr/>
            </p:nvSpPr>
            <p:spPr bwMode="auto">
              <a:xfrm>
                <a:off x="1398114" y="2297668"/>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002060"/>
                    </a:solidFill>
                    <a:latin typeface="Arial Narrow" pitchFamily="34" charset="0"/>
                  </a:rPr>
                  <a:t>Is it acceptable to the local people?</a:t>
                </a:r>
              </a:p>
            </p:txBody>
          </p:sp>
          <p:pic>
            <p:nvPicPr>
              <p:cNvPr id="53" name="Picture 8" descr="Image result for right tick"/>
              <p:cNvPicPr>
                <a:picLocks noChangeAspect="1" noChangeArrowheads="1"/>
              </p:cNvPicPr>
              <p:nvPr/>
            </p:nvPicPr>
            <p:blipFill>
              <a:blip r:embed="rId6"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69514" y="2297668"/>
                <a:ext cx="294520" cy="294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395857" y="4419600"/>
              <a:ext cx="2491428" cy="381000"/>
              <a:chOff x="1143000" y="2731532"/>
              <a:chExt cx="2491428" cy="381000"/>
            </a:xfrm>
          </p:grpSpPr>
          <p:sp>
            <p:nvSpPr>
              <p:cNvPr id="55" name="Rectangle 3"/>
              <p:cNvSpPr>
                <a:spLocks noChangeArrowheads="1"/>
              </p:cNvSpPr>
              <p:nvPr/>
            </p:nvSpPr>
            <p:spPr bwMode="auto">
              <a:xfrm>
                <a:off x="1398114" y="2743200"/>
                <a:ext cx="2236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002060"/>
                    </a:solidFill>
                    <a:latin typeface="Arial Narrow" pitchFamily="34" charset="0"/>
                  </a:rPr>
                  <a:t>Do/Will they use it effectively?</a:t>
                </a:r>
              </a:p>
            </p:txBody>
          </p:sp>
          <p:pic>
            <p:nvPicPr>
              <p:cNvPr id="56"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2731532"/>
                <a:ext cx="308014" cy="3080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3374746" y="4800600"/>
              <a:ext cx="2249571" cy="383165"/>
              <a:chOff x="1143000" y="3110367"/>
              <a:chExt cx="2249571" cy="383165"/>
            </a:xfrm>
          </p:grpSpPr>
          <p:sp>
            <p:nvSpPr>
              <p:cNvPr id="41" name="Rectangle 3"/>
              <p:cNvSpPr>
                <a:spLocks noChangeArrowheads="1"/>
              </p:cNvSpPr>
              <p:nvPr/>
            </p:nvSpPr>
            <p:spPr bwMode="auto">
              <a:xfrm>
                <a:off x="1398114"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002060"/>
                    </a:solidFill>
                    <a:latin typeface="Arial Narrow" pitchFamily="34" charset="0"/>
                  </a:rPr>
                  <a:t>Can local people easily understand, </a:t>
                </a:r>
              </a:p>
              <a:p>
                <a:pPr lvl="0"/>
                <a:r>
                  <a:rPr lang="en-US" sz="1400" b="1" i="1" dirty="0">
                    <a:solidFill>
                      <a:srgbClr val="002060"/>
                    </a:solidFill>
                    <a:latin typeface="Arial Narrow" pitchFamily="34" charset="0"/>
                  </a:rPr>
                  <a:t>afford, and repair by themselves?</a:t>
                </a:r>
              </a:p>
            </p:txBody>
          </p:sp>
          <p:pic>
            <p:nvPicPr>
              <p:cNvPr id="42"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10367"/>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3352800" y="5345668"/>
              <a:ext cx="2249571" cy="369332"/>
              <a:chOff x="1143000" y="3124200"/>
              <a:chExt cx="2249571" cy="369332"/>
            </a:xfrm>
          </p:grpSpPr>
          <p:sp>
            <p:nvSpPr>
              <p:cNvPr id="44" name="Rectangle 3"/>
              <p:cNvSpPr>
                <a:spLocks noChangeArrowheads="1"/>
              </p:cNvSpPr>
              <p:nvPr/>
            </p:nvSpPr>
            <p:spPr bwMode="auto">
              <a:xfrm>
                <a:off x="1398114"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002060"/>
                    </a:solidFill>
                    <a:latin typeface="Arial Narrow" pitchFamily="34" charset="0"/>
                  </a:rPr>
                  <a:t>To what extent local people involved </a:t>
                </a:r>
              </a:p>
              <a:p>
                <a:pPr lvl="0"/>
                <a:r>
                  <a:rPr lang="en-US" sz="1400" b="1" i="1" dirty="0">
                    <a:solidFill>
                      <a:srgbClr val="002060"/>
                    </a:solidFill>
                    <a:latin typeface="Arial Narrow" pitchFamily="34" charset="0"/>
                  </a:rPr>
                  <a:t>or consulted in its planning, design, </a:t>
                </a:r>
              </a:p>
              <a:p>
                <a:pPr lvl="0"/>
                <a:r>
                  <a:rPr lang="en-US" sz="1400" b="1" i="1" dirty="0">
                    <a:solidFill>
                      <a:srgbClr val="002060"/>
                    </a:solidFill>
                    <a:latin typeface="Arial Narrow" pitchFamily="34" charset="0"/>
                  </a:rPr>
                  <a:t>selection, or adaptation?</a:t>
                </a:r>
              </a:p>
            </p:txBody>
          </p:sp>
          <p:pic>
            <p:nvPicPr>
              <p:cNvPr id="45"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34480"/>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3369343" y="6019800"/>
              <a:ext cx="2236314" cy="381000"/>
              <a:chOff x="1143000" y="3024664"/>
              <a:chExt cx="2236314" cy="381000"/>
            </a:xfrm>
          </p:grpSpPr>
          <p:sp>
            <p:nvSpPr>
              <p:cNvPr id="47" name="Rectangle 3"/>
              <p:cNvSpPr>
                <a:spLocks noChangeArrowheads="1"/>
              </p:cNvSpPr>
              <p:nvPr/>
            </p:nvSpPr>
            <p:spPr bwMode="auto">
              <a:xfrm>
                <a:off x="1384857" y="3036332"/>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002060"/>
                    </a:solidFill>
                    <a:latin typeface="Arial Narrow" pitchFamily="34" charset="0"/>
                  </a:rPr>
                  <a:t>Does it build people's confidence </a:t>
                </a:r>
              </a:p>
              <a:p>
                <a:pPr lvl="0"/>
                <a:r>
                  <a:rPr lang="en-US" sz="1400" b="1" i="1" dirty="0">
                    <a:solidFill>
                      <a:srgbClr val="002060"/>
                    </a:solidFill>
                    <a:latin typeface="Arial Narrow" pitchFamily="34" charset="0"/>
                  </a:rPr>
                  <a:t>to find their own answers and </a:t>
                </a:r>
              </a:p>
              <a:p>
                <a:pPr lvl="0"/>
                <a:r>
                  <a:rPr lang="en-US" sz="1400" b="1" i="1" dirty="0">
                    <a:solidFill>
                      <a:srgbClr val="002060"/>
                    </a:solidFill>
                    <a:latin typeface="Arial Narrow" pitchFamily="34" charset="0"/>
                  </a:rPr>
                  <a:t>make their own decisions?</a:t>
                </a:r>
              </a:p>
            </p:txBody>
          </p:sp>
          <p:pic>
            <p:nvPicPr>
              <p:cNvPr id="48"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024664"/>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3276600" y="3364468"/>
              <a:ext cx="2819399" cy="661085"/>
              <a:chOff x="533400" y="1143000"/>
              <a:chExt cx="2819399" cy="661085"/>
            </a:xfrm>
          </p:grpSpPr>
          <p:sp>
            <p:nvSpPr>
              <p:cNvPr id="81" name="object 3"/>
              <p:cNvSpPr>
                <a:spLocks/>
              </p:cNvSpPr>
              <p:nvPr/>
            </p:nvSpPr>
            <p:spPr bwMode="auto">
              <a:xfrm flipH="1">
                <a:off x="885820" y="1251635"/>
                <a:ext cx="2466979" cy="457200"/>
              </a:xfrm>
              <a:prstGeom prst="homePlate">
                <a:avLst>
                  <a:gd name="adj" fmla="val 50002"/>
                </a:avLst>
              </a:prstGeom>
              <a:solidFill>
                <a:srgbClr val="0070C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700" b="1" i="1" dirty="0">
                    <a:solidFill>
                      <a:schemeClr val="bg1"/>
                    </a:solidFill>
                    <a:latin typeface="Arial Narrow" pitchFamily="34" charset="0"/>
                  </a:rPr>
                  <a:t>Social Participation </a:t>
                </a:r>
              </a:p>
            </p:txBody>
          </p:sp>
          <p:pic>
            <p:nvPicPr>
              <p:cNvPr id="82" name="Picture 11" descr="Image result for circle"/>
              <p:cNvPicPr>
                <a:picLocks noChangeAspect="1" noChangeArrowheads="1"/>
              </p:cNvPicPr>
              <p:nvPr/>
            </p:nvPicPr>
            <p:blipFill>
              <a:blip r:embed="rId7" cstate="print">
                <a:duotone>
                  <a:prstClr val="black"/>
                  <a:srgbClr val="00B0F0">
                    <a:tint val="45000"/>
                    <a:satMod val="400000"/>
                  </a:srgbClr>
                </a:duotone>
                <a:extLst>
                  <a:ext uri="{BEBA8EAE-BF5A-486C-A8C5-ECC9F3942E4B}">
                    <a14:imgProps xmlns:a14="http://schemas.microsoft.com/office/drawing/2010/main">
                      <a14:imgLayer r:embed="rId5">
                        <a14:imgEffect>
                          <a14:artisticLineDrawing/>
                        </a14:imgEffect>
                        <a14:imgEffect>
                          <a14:sharpenSoften amount="50000"/>
                        </a14:imgEffect>
                        <a14:imgEffect>
                          <a14:colorTemperature colorTemp="47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33400" y="11430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6" name="Group 5"/>
          <p:cNvGrpSpPr/>
          <p:nvPr/>
        </p:nvGrpSpPr>
        <p:grpSpPr>
          <a:xfrm>
            <a:off x="6172200" y="3364468"/>
            <a:ext cx="2892704" cy="2655332"/>
            <a:chOff x="6172200" y="3364468"/>
            <a:chExt cx="2892704" cy="2655332"/>
          </a:xfrm>
        </p:grpSpPr>
        <p:grpSp>
          <p:nvGrpSpPr>
            <p:cNvPr id="66" name="Group 65"/>
            <p:cNvGrpSpPr/>
            <p:nvPr/>
          </p:nvGrpSpPr>
          <p:grpSpPr>
            <a:xfrm>
              <a:off x="6334125" y="5140404"/>
              <a:ext cx="2236314" cy="369332"/>
              <a:chOff x="1143000" y="3124200"/>
              <a:chExt cx="2236314" cy="369332"/>
            </a:xfrm>
          </p:grpSpPr>
          <p:sp>
            <p:nvSpPr>
              <p:cNvPr id="67" name="Rectangle 3"/>
              <p:cNvSpPr>
                <a:spLocks noChangeArrowheads="1"/>
              </p:cNvSpPr>
              <p:nvPr/>
            </p:nvSpPr>
            <p:spPr bwMode="auto">
              <a:xfrm>
                <a:off x="1384857"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C00000"/>
                    </a:solidFill>
                    <a:latin typeface="Arial Narrow" pitchFamily="34" charset="0"/>
                  </a:rPr>
                  <a:t>Does it provide more local </a:t>
                </a:r>
              </a:p>
              <a:p>
                <a:pPr lvl="0"/>
                <a:r>
                  <a:rPr lang="en-US" sz="1400" b="1" i="1" dirty="0">
                    <a:solidFill>
                      <a:srgbClr val="C00000"/>
                    </a:solidFill>
                    <a:latin typeface="Arial Narrow" pitchFamily="34" charset="0"/>
                  </a:rPr>
                  <a:t>employment? Or take jobs away?</a:t>
                </a:r>
              </a:p>
            </p:txBody>
          </p:sp>
          <p:pic>
            <p:nvPicPr>
              <p:cNvPr id="68"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24200"/>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p:cNvGrpSpPr/>
            <p:nvPr/>
          </p:nvGrpSpPr>
          <p:grpSpPr>
            <a:xfrm>
              <a:off x="6334125" y="4050268"/>
              <a:ext cx="2730778" cy="377052"/>
              <a:chOff x="1143000" y="2735480"/>
              <a:chExt cx="2730778" cy="377052"/>
            </a:xfrm>
          </p:grpSpPr>
          <p:sp>
            <p:nvSpPr>
              <p:cNvPr id="73" name="Rectangle 3"/>
              <p:cNvSpPr>
                <a:spLocks noChangeArrowheads="1"/>
              </p:cNvSpPr>
              <p:nvPr/>
            </p:nvSpPr>
            <p:spPr bwMode="auto">
              <a:xfrm>
                <a:off x="1398114" y="2743200"/>
                <a:ext cx="247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i="1" dirty="0">
                    <a:solidFill>
                      <a:srgbClr val="C00000"/>
                    </a:solidFill>
                    <a:latin typeface="Arial Narrow" pitchFamily="34" charset="0"/>
                  </a:rPr>
                  <a:t>Will it help to improve the well- </a:t>
                </a:r>
              </a:p>
              <a:p>
                <a:r>
                  <a:rPr lang="en-US" sz="1400" b="1" i="1" dirty="0">
                    <a:solidFill>
                      <a:srgbClr val="C00000"/>
                    </a:solidFill>
                    <a:latin typeface="Arial Narrow" pitchFamily="34" charset="0"/>
                  </a:rPr>
                  <a:t>being of those in greatest need?</a:t>
                </a:r>
              </a:p>
            </p:txBody>
          </p:sp>
          <p:pic>
            <p:nvPicPr>
              <p:cNvPr id="74"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2735480"/>
                <a:ext cx="308014" cy="3080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6324600" y="4583668"/>
              <a:ext cx="2491428" cy="369332"/>
              <a:chOff x="1143000" y="2743200"/>
              <a:chExt cx="2491428" cy="369332"/>
            </a:xfrm>
          </p:grpSpPr>
          <p:sp>
            <p:nvSpPr>
              <p:cNvPr id="38" name="Rectangle 3"/>
              <p:cNvSpPr>
                <a:spLocks noChangeArrowheads="1"/>
              </p:cNvSpPr>
              <p:nvPr/>
            </p:nvSpPr>
            <p:spPr bwMode="auto">
              <a:xfrm>
                <a:off x="1398114" y="2743200"/>
                <a:ext cx="2236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C00000"/>
                    </a:solidFill>
                    <a:latin typeface="Arial Narrow" pitchFamily="34" charset="0"/>
                  </a:rPr>
                  <a:t>Will it help close the gap </a:t>
                </a:r>
              </a:p>
              <a:p>
                <a:pPr lvl="0"/>
                <a:r>
                  <a:rPr lang="en-US" sz="1400" b="1" i="1" dirty="0">
                    <a:solidFill>
                      <a:srgbClr val="C00000"/>
                    </a:solidFill>
                    <a:latin typeface="Arial Narrow" pitchFamily="34" charset="0"/>
                  </a:rPr>
                  <a:t>between the rich &amp; the poor? </a:t>
                </a:r>
              </a:p>
            </p:txBody>
          </p:sp>
          <p:pic>
            <p:nvPicPr>
              <p:cNvPr id="39"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2743200"/>
                <a:ext cx="308014" cy="3080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a:off x="6334125" y="5650468"/>
              <a:ext cx="2730779" cy="369332"/>
              <a:chOff x="1143000" y="2743200"/>
              <a:chExt cx="2730779" cy="369332"/>
            </a:xfrm>
          </p:grpSpPr>
          <p:sp>
            <p:nvSpPr>
              <p:cNvPr id="75" name="Rectangle 3"/>
              <p:cNvSpPr>
                <a:spLocks noChangeArrowheads="1"/>
              </p:cNvSpPr>
              <p:nvPr/>
            </p:nvSpPr>
            <p:spPr bwMode="auto">
              <a:xfrm>
                <a:off x="1398115" y="2743200"/>
                <a:ext cx="247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400" b="1" i="1" dirty="0">
                    <a:solidFill>
                      <a:srgbClr val="C00000"/>
                    </a:solidFill>
                    <a:latin typeface="Arial Narrow" pitchFamily="34" charset="0"/>
                  </a:rPr>
                  <a:t>Does it help the weak to gain </a:t>
                </a:r>
              </a:p>
              <a:p>
                <a:pPr lvl="0"/>
                <a:r>
                  <a:rPr lang="en-US" sz="1400" b="1" i="1" dirty="0">
                    <a:solidFill>
                      <a:srgbClr val="C00000"/>
                    </a:solidFill>
                    <a:latin typeface="Arial Narrow" pitchFamily="34" charset="0"/>
                  </a:rPr>
                  <a:t>greater control and become </a:t>
                </a:r>
              </a:p>
              <a:p>
                <a:pPr lvl="0"/>
                <a:r>
                  <a:rPr lang="en-US" sz="1400" b="1" i="1" dirty="0">
                    <a:solidFill>
                      <a:srgbClr val="C00000"/>
                    </a:solidFill>
                    <a:latin typeface="Arial Narrow" pitchFamily="34" charset="0"/>
                  </a:rPr>
                  <a:t>more self-reliant?</a:t>
                </a:r>
              </a:p>
            </p:txBody>
          </p:sp>
          <p:pic>
            <p:nvPicPr>
              <p:cNvPr id="76" name="Picture 8" descr="Image result for right tick"/>
              <p:cNvPicPr>
                <a:picLocks noChangeAspect="1" noChangeArrowheads="1"/>
              </p:cNvPicPr>
              <p:nvPr/>
            </p:nvPicPr>
            <p:blipFill>
              <a:blip r:embed="rId3"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2743200"/>
                <a:ext cx="308014" cy="3080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p:cNvGrpSpPr/>
            <p:nvPr/>
          </p:nvGrpSpPr>
          <p:grpSpPr>
            <a:xfrm>
              <a:off x="6172200" y="3364468"/>
              <a:ext cx="2819399" cy="661085"/>
              <a:chOff x="533400" y="1143000"/>
              <a:chExt cx="2819399" cy="661085"/>
            </a:xfrm>
          </p:grpSpPr>
          <p:sp>
            <p:nvSpPr>
              <p:cNvPr id="84" name="object 3"/>
              <p:cNvSpPr>
                <a:spLocks/>
              </p:cNvSpPr>
              <p:nvPr/>
            </p:nvSpPr>
            <p:spPr bwMode="auto">
              <a:xfrm flipH="1">
                <a:off x="885820" y="1251635"/>
                <a:ext cx="2466979" cy="457200"/>
              </a:xfrm>
              <a:prstGeom prst="homePlate">
                <a:avLst>
                  <a:gd name="adj" fmla="val 50002"/>
                </a:avLst>
              </a:prstGeom>
              <a:solidFill>
                <a:srgbClr val="C0000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700" b="1" i="1" dirty="0">
                    <a:solidFill>
                      <a:schemeClr val="bg1"/>
                    </a:solidFill>
                    <a:latin typeface="Arial Narrow" pitchFamily="34" charset="0"/>
                  </a:rPr>
                  <a:t> Economic Development</a:t>
                </a:r>
              </a:p>
            </p:txBody>
          </p:sp>
          <p:pic>
            <p:nvPicPr>
              <p:cNvPr id="85" name="Picture 11" descr="Image result for circle"/>
              <p:cNvPicPr>
                <a:picLocks noChangeAspect="1" noChangeArrowheads="1"/>
              </p:cNvPicPr>
              <p:nvPr/>
            </p:nvPicPr>
            <p:blipFill>
              <a:blip r:embed="rId8" cstate="print">
                <a:duotone>
                  <a:prstClr val="black"/>
                  <a:srgbClr val="FF0000">
                    <a:tint val="45000"/>
                    <a:satMod val="400000"/>
                  </a:srgbClr>
                </a:duotone>
                <a:extLst>
                  <a:ext uri="{BEBA8EAE-BF5A-486C-A8C5-ECC9F3942E4B}">
                    <a14:imgProps xmlns:a14="http://schemas.microsoft.com/office/drawing/2010/main">
                      <a14:imgLayer r:embed="rId5">
                        <a14:imgEffect>
                          <a14:artisticLineDrawing/>
                        </a14:imgEffect>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33400" y="11430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7170" name="Picture 2" descr="Image result for natural resources"/>
          <p:cNvPicPr>
            <a:picLocks noChangeAspect="1" noChangeArrowheads="1"/>
          </p:cNvPicPr>
          <p:nvPr/>
        </p:nvPicPr>
        <p:blipFill rotWithShape="1">
          <a:blip r:embed="rId9" cstate="print">
            <a:clrChange>
              <a:clrFrom>
                <a:srgbClr val="F4F4F4"/>
              </a:clrFrom>
              <a:clrTo>
                <a:srgbClr val="F4F4F4">
                  <a:alpha val="0"/>
                </a:srgbClr>
              </a:clrTo>
            </a:clrChange>
            <a:extLst>
              <a:ext uri="{BEBA8EAE-BF5A-486C-A8C5-ECC9F3942E4B}">
                <a14:imgProps xmlns:a14="http://schemas.microsoft.com/office/drawing/2010/main">
                  <a14:imgLayer r:embed="rId10">
                    <a14:imgEffect>
                      <a14:backgroundRemoval t="5100" b="89000" l="6000" r="89300">
                        <a14:foregroundMark x1="60400" y1="50600" x2="60400" y2="50600"/>
                        <a14:foregroundMark x1="60400" y1="62700" x2="60400" y2="62700"/>
                        <a14:foregroundMark x1="59800" y1="77500" x2="59800" y2="77500"/>
                        <a14:foregroundMark x1="52800" y1="74300" x2="52800" y2="74300"/>
                        <a14:foregroundMark x1="63600" y1="76200" x2="63600" y2="76200"/>
                        <a14:foregroundMark x1="64900" y1="72400" x2="64900" y2="72400"/>
                        <a14:foregroundMark x1="55300" y1="69200" x2="55300" y2="69200"/>
                        <a14:foregroundMark x1="54700" y1="81300" x2="54700" y2="81300"/>
                        <a14:foregroundMark x1="60400" y1="83200" x2="60400" y2="83200"/>
                        <a14:foregroundMark x1="59800" y1="70400" x2="59800" y2="70400"/>
                        <a14:foregroundMark x1="59800" y1="66000" x2="59800" y2="66000"/>
                        <a14:foregroundMark x1="72600" y1="71700" x2="72600" y2="71700"/>
                        <a14:foregroundMark x1="65600" y1="75600" x2="65600" y2="75600"/>
                        <a14:foregroundMark x1="56600" y1="75600" x2="56600" y2="75600"/>
                      </a14:backgroundRemoval>
                    </a14:imgEffect>
                  </a14:imgLayer>
                </a14:imgProps>
              </a:ext>
              <a:ext uri="{28A0092B-C50C-407E-A947-70E740481C1C}">
                <a14:useLocalDpi xmlns:a14="http://schemas.microsoft.com/office/drawing/2010/main" val="0"/>
              </a:ext>
            </a:extLst>
          </a:blip>
          <a:srcRect l="6457" t="12257" r="15416" b="13700"/>
          <a:stretch/>
        </p:blipFill>
        <p:spPr bwMode="auto">
          <a:xfrm>
            <a:off x="1134228" y="1831932"/>
            <a:ext cx="1685172" cy="159706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3830" t="6041" r="5615" b="7535"/>
          <a:stretch/>
        </p:blipFill>
        <p:spPr bwMode="auto">
          <a:xfrm>
            <a:off x="3886200" y="1828800"/>
            <a:ext cx="1929752" cy="152400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08462" y="1752600"/>
            <a:ext cx="2154538" cy="155126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6" name="Rectangle 85"/>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87" name="Rectangle 86"/>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88" name="Rectangle 87"/>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89" name="Rectangle 88"/>
          <p:cNvSpPr/>
          <p:nvPr/>
        </p:nvSpPr>
        <p:spPr>
          <a:xfrm rot="5400000">
            <a:off x="-457200" y="4572000"/>
            <a:ext cx="1371600"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90" name="Rectangle 89"/>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3136554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p:cTn id="7" dur="500" fill="hold"/>
                                        <p:tgtEl>
                                          <p:spTgt spid="193"/>
                                        </p:tgtEl>
                                        <p:attrNameLst>
                                          <p:attrName>ppt_w</p:attrName>
                                        </p:attrNameLst>
                                      </p:cBhvr>
                                      <p:tavLst>
                                        <p:tav tm="0">
                                          <p:val>
                                            <p:fltVal val="0"/>
                                          </p:val>
                                        </p:tav>
                                        <p:tav tm="100000">
                                          <p:val>
                                            <p:strVal val="#ppt_w"/>
                                          </p:val>
                                        </p:tav>
                                      </p:tavLst>
                                    </p:anim>
                                    <p:anim calcmode="lin" valueType="num">
                                      <p:cBhvr>
                                        <p:cTn id="8" dur="500" fill="hold"/>
                                        <p:tgtEl>
                                          <p:spTgt spid="193"/>
                                        </p:tgtEl>
                                        <p:attrNameLst>
                                          <p:attrName>ppt_h</p:attrName>
                                        </p:attrNameLst>
                                      </p:cBhvr>
                                      <p:tavLst>
                                        <p:tav tm="0">
                                          <p:val>
                                            <p:fltVal val="0"/>
                                          </p:val>
                                        </p:tav>
                                        <p:tav tm="100000">
                                          <p:val>
                                            <p:strVal val="#ppt_h"/>
                                          </p:val>
                                        </p:tav>
                                      </p:tavLst>
                                    </p:anim>
                                    <p:animEffect transition="in" filter="fade">
                                      <p:cBhvr>
                                        <p:cTn id="9" dur="500"/>
                                        <p:tgtEl>
                                          <p:spTgt spid="193"/>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 calcmode="lin" valueType="num">
                                      <p:cBhvr>
                                        <p:cTn id="14" dur="500" fill="hold"/>
                                        <p:tgtEl>
                                          <p:spTgt spid="7170"/>
                                        </p:tgtEl>
                                        <p:attrNameLst>
                                          <p:attrName>ppt_w</p:attrName>
                                        </p:attrNameLst>
                                      </p:cBhvr>
                                      <p:tavLst>
                                        <p:tav tm="0">
                                          <p:val>
                                            <p:fltVal val="0"/>
                                          </p:val>
                                        </p:tav>
                                        <p:tav tm="100000">
                                          <p:val>
                                            <p:strVal val="#ppt_w"/>
                                          </p:val>
                                        </p:tav>
                                      </p:tavLst>
                                    </p:anim>
                                    <p:anim calcmode="lin" valueType="num">
                                      <p:cBhvr>
                                        <p:cTn id="15" dur="500" fill="hold"/>
                                        <p:tgtEl>
                                          <p:spTgt spid="7170"/>
                                        </p:tgtEl>
                                        <p:attrNameLst>
                                          <p:attrName>ppt_h</p:attrName>
                                        </p:attrNameLst>
                                      </p:cBhvr>
                                      <p:tavLst>
                                        <p:tav tm="0">
                                          <p:val>
                                            <p:fltVal val="0"/>
                                          </p:val>
                                        </p:tav>
                                        <p:tav tm="100000">
                                          <p:val>
                                            <p:strVal val="#ppt_h"/>
                                          </p:val>
                                        </p:tav>
                                      </p:tavLst>
                                    </p:anim>
                                    <p:anim calcmode="lin" valueType="num">
                                      <p:cBhvr>
                                        <p:cTn id="16" dur="500" fill="hold"/>
                                        <p:tgtEl>
                                          <p:spTgt spid="7170"/>
                                        </p:tgtEl>
                                        <p:attrNameLst>
                                          <p:attrName>style.rotation</p:attrName>
                                        </p:attrNameLst>
                                      </p:cBhvr>
                                      <p:tavLst>
                                        <p:tav tm="0">
                                          <p:val>
                                            <p:fltVal val="90"/>
                                          </p:val>
                                        </p:tav>
                                        <p:tav tm="100000">
                                          <p:val>
                                            <p:fltVal val="0"/>
                                          </p:val>
                                        </p:tav>
                                      </p:tavLst>
                                    </p:anim>
                                    <p:animEffect transition="in" filter="fade">
                                      <p:cBhvr>
                                        <p:cTn id="17" dur="500"/>
                                        <p:tgtEl>
                                          <p:spTgt spid="7170"/>
                                        </p:tgtEl>
                                      </p:cBhvr>
                                    </p:animEffect>
                                  </p:childTnLst>
                                </p:cTn>
                              </p:par>
                              <p:par>
                                <p:cTn id="18" presetID="3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 calcmode="lin" valueType="num">
                                      <p:cBhvr>
                                        <p:cTn id="22" dur="500" fill="hold"/>
                                        <p:tgtEl>
                                          <p:spTgt spid="2"/>
                                        </p:tgtEl>
                                        <p:attrNameLst>
                                          <p:attrName>style.rotation</p:attrName>
                                        </p:attrNameLst>
                                      </p:cBhvr>
                                      <p:tavLst>
                                        <p:tav tm="0">
                                          <p:val>
                                            <p:fltVal val="90"/>
                                          </p:val>
                                        </p:tav>
                                        <p:tav tm="100000">
                                          <p:val>
                                            <p:fltVal val="0"/>
                                          </p:val>
                                        </p:tav>
                                      </p:tavLst>
                                    </p:anim>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7172"/>
                                        </p:tgtEl>
                                        <p:attrNameLst>
                                          <p:attrName>style.visibility</p:attrName>
                                        </p:attrNameLst>
                                      </p:cBhvr>
                                      <p:to>
                                        <p:strVal val="visible"/>
                                      </p:to>
                                    </p:set>
                                    <p:anim calcmode="lin" valueType="num">
                                      <p:cBhvr>
                                        <p:cTn id="28" dur="500" fill="hold"/>
                                        <p:tgtEl>
                                          <p:spTgt spid="7172"/>
                                        </p:tgtEl>
                                        <p:attrNameLst>
                                          <p:attrName>ppt_w</p:attrName>
                                        </p:attrNameLst>
                                      </p:cBhvr>
                                      <p:tavLst>
                                        <p:tav tm="0">
                                          <p:val>
                                            <p:fltVal val="0"/>
                                          </p:val>
                                        </p:tav>
                                        <p:tav tm="100000">
                                          <p:val>
                                            <p:strVal val="#ppt_w"/>
                                          </p:val>
                                        </p:tav>
                                      </p:tavLst>
                                    </p:anim>
                                    <p:anim calcmode="lin" valueType="num">
                                      <p:cBhvr>
                                        <p:cTn id="29" dur="500" fill="hold"/>
                                        <p:tgtEl>
                                          <p:spTgt spid="7172"/>
                                        </p:tgtEl>
                                        <p:attrNameLst>
                                          <p:attrName>ppt_h</p:attrName>
                                        </p:attrNameLst>
                                      </p:cBhvr>
                                      <p:tavLst>
                                        <p:tav tm="0">
                                          <p:val>
                                            <p:fltVal val="0"/>
                                          </p:val>
                                        </p:tav>
                                        <p:tav tm="100000">
                                          <p:val>
                                            <p:strVal val="#ppt_h"/>
                                          </p:val>
                                        </p:tav>
                                      </p:tavLst>
                                    </p:anim>
                                    <p:anim calcmode="lin" valueType="num">
                                      <p:cBhvr>
                                        <p:cTn id="30" dur="500" fill="hold"/>
                                        <p:tgtEl>
                                          <p:spTgt spid="7172"/>
                                        </p:tgtEl>
                                        <p:attrNameLst>
                                          <p:attrName>style.rotation</p:attrName>
                                        </p:attrNameLst>
                                      </p:cBhvr>
                                      <p:tavLst>
                                        <p:tav tm="0">
                                          <p:val>
                                            <p:fltVal val="90"/>
                                          </p:val>
                                        </p:tav>
                                        <p:tav tm="100000">
                                          <p:val>
                                            <p:fltVal val="0"/>
                                          </p:val>
                                        </p:tav>
                                      </p:tavLst>
                                    </p:anim>
                                    <p:animEffect transition="in" filter="fade">
                                      <p:cBhvr>
                                        <p:cTn id="31" dur="500"/>
                                        <p:tgtEl>
                                          <p:spTgt spid="7172"/>
                                        </p:tgtEl>
                                      </p:cBhvr>
                                    </p:animEffect>
                                  </p:childTnLst>
                                </p:cTn>
                              </p:par>
                              <p:par>
                                <p:cTn id="32" presetID="31"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 calcmode="lin" valueType="num">
                                      <p:cBhvr>
                                        <p:cTn id="36" dur="500" fill="hold"/>
                                        <p:tgtEl>
                                          <p:spTgt spid="5"/>
                                        </p:tgtEl>
                                        <p:attrNameLst>
                                          <p:attrName>style.rotation</p:attrName>
                                        </p:attrNameLst>
                                      </p:cBhvr>
                                      <p:tavLst>
                                        <p:tav tm="0">
                                          <p:val>
                                            <p:fltVal val="90"/>
                                          </p:val>
                                        </p:tav>
                                        <p:tav tm="100000">
                                          <p:val>
                                            <p:fltVal val="0"/>
                                          </p:val>
                                        </p:tav>
                                      </p:tavLst>
                                    </p:anim>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7174"/>
                                        </p:tgtEl>
                                        <p:attrNameLst>
                                          <p:attrName>style.visibility</p:attrName>
                                        </p:attrNameLst>
                                      </p:cBhvr>
                                      <p:to>
                                        <p:strVal val="visible"/>
                                      </p:to>
                                    </p:set>
                                    <p:anim calcmode="lin" valueType="num">
                                      <p:cBhvr>
                                        <p:cTn id="42" dur="500" fill="hold"/>
                                        <p:tgtEl>
                                          <p:spTgt spid="7174"/>
                                        </p:tgtEl>
                                        <p:attrNameLst>
                                          <p:attrName>ppt_w</p:attrName>
                                        </p:attrNameLst>
                                      </p:cBhvr>
                                      <p:tavLst>
                                        <p:tav tm="0">
                                          <p:val>
                                            <p:fltVal val="0"/>
                                          </p:val>
                                        </p:tav>
                                        <p:tav tm="100000">
                                          <p:val>
                                            <p:strVal val="#ppt_w"/>
                                          </p:val>
                                        </p:tav>
                                      </p:tavLst>
                                    </p:anim>
                                    <p:anim calcmode="lin" valueType="num">
                                      <p:cBhvr>
                                        <p:cTn id="43" dur="500" fill="hold"/>
                                        <p:tgtEl>
                                          <p:spTgt spid="7174"/>
                                        </p:tgtEl>
                                        <p:attrNameLst>
                                          <p:attrName>ppt_h</p:attrName>
                                        </p:attrNameLst>
                                      </p:cBhvr>
                                      <p:tavLst>
                                        <p:tav tm="0">
                                          <p:val>
                                            <p:fltVal val="0"/>
                                          </p:val>
                                        </p:tav>
                                        <p:tav tm="100000">
                                          <p:val>
                                            <p:strVal val="#ppt_h"/>
                                          </p:val>
                                        </p:tav>
                                      </p:tavLst>
                                    </p:anim>
                                    <p:anim calcmode="lin" valueType="num">
                                      <p:cBhvr>
                                        <p:cTn id="44" dur="500" fill="hold"/>
                                        <p:tgtEl>
                                          <p:spTgt spid="7174"/>
                                        </p:tgtEl>
                                        <p:attrNameLst>
                                          <p:attrName>style.rotation</p:attrName>
                                        </p:attrNameLst>
                                      </p:cBhvr>
                                      <p:tavLst>
                                        <p:tav tm="0">
                                          <p:val>
                                            <p:fltVal val="90"/>
                                          </p:val>
                                        </p:tav>
                                        <p:tav tm="100000">
                                          <p:val>
                                            <p:fltVal val="0"/>
                                          </p:val>
                                        </p:tav>
                                      </p:tavLst>
                                    </p:anim>
                                    <p:animEffect transition="in" filter="fade">
                                      <p:cBhvr>
                                        <p:cTn id="45" dur="500"/>
                                        <p:tgtEl>
                                          <p:spTgt spid="7174"/>
                                        </p:tgtEl>
                                      </p:cBhvr>
                                    </p:animEffect>
                                  </p:childTnLst>
                                </p:cTn>
                              </p:par>
                              <p:par>
                                <p:cTn id="46" presetID="31"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 calcmode="lin" valueType="num">
                                      <p:cBhvr>
                                        <p:cTn id="50" dur="500" fill="hold"/>
                                        <p:tgtEl>
                                          <p:spTgt spid="6"/>
                                        </p:tgtEl>
                                        <p:attrNameLst>
                                          <p:attrName>style.rotation</p:attrName>
                                        </p:attrNameLst>
                                      </p:cBhvr>
                                      <p:tavLst>
                                        <p:tav tm="0">
                                          <p:val>
                                            <p:fltVal val="90"/>
                                          </p:val>
                                        </p:tav>
                                        <p:tav tm="100000">
                                          <p:val>
                                            <p:fltVal val="0"/>
                                          </p:val>
                                        </p:tav>
                                      </p:tavLst>
                                    </p:anim>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14</a:t>
            </a:fld>
            <a:endParaRPr lang="th-TH" altLang="en-US" sz="1200">
              <a:solidFill>
                <a:srgbClr val="888888"/>
              </a:solidFill>
              <a:latin typeface="Calibri" pitchFamily="34" charset="0"/>
              <a:cs typeface="Arial" pitchFamily="34" charset="0"/>
            </a:endParaRPr>
          </a:p>
        </p:txBody>
      </p:sp>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When it’s not appropriate?</a:t>
            </a:r>
          </a:p>
        </p:txBody>
      </p:sp>
      <p:sp>
        <p:nvSpPr>
          <p:cNvPr id="193" name="Rectangle 3"/>
          <p:cNvSpPr>
            <a:spLocks noChangeArrowheads="1"/>
          </p:cNvSpPr>
          <p:nvPr/>
        </p:nvSpPr>
        <p:spPr bwMode="auto">
          <a:xfrm>
            <a:off x="533400" y="1143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2000" b="1" i="1" dirty="0">
                <a:solidFill>
                  <a:srgbClr val="660033"/>
                </a:solidFill>
                <a:latin typeface="Arial Narrow" pitchFamily="34" charset="0"/>
              </a:rPr>
              <a:t>The answer is simply… when those previous criteria are not satisfied.</a:t>
            </a:r>
          </a:p>
        </p:txBody>
      </p:sp>
      <p:grpSp>
        <p:nvGrpSpPr>
          <p:cNvPr id="9" name="Group 8"/>
          <p:cNvGrpSpPr/>
          <p:nvPr/>
        </p:nvGrpSpPr>
        <p:grpSpPr>
          <a:xfrm>
            <a:off x="3276600" y="1550512"/>
            <a:ext cx="2819399" cy="2475041"/>
            <a:chOff x="3276600" y="1550512"/>
            <a:chExt cx="2819399" cy="2475041"/>
          </a:xfrm>
        </p:grpSpPr>
        <p:grpSp>
          <p:nvGrpSpPr>
            <p:cNvPr id="80" name="Group 79"/>
            <p:cNvGrpSpPr/>
            <p:nvPr/>
          </p:nvGrpSpPr>
          <p:grpSpPr>
            <a:xfrm>
              <a:off x="3276600" y="3364468"/>
              <a:ext cx="2819399" cy="661085"/>
              <a:chOff x="533400" y="1143000"/>
              <a:chExt cx="2819399" cy="661085"/>
            </a:xfrm>
          </p:grpSpPr>
          <p:sp>
            <p:nvSpPr>
              <p:cNvPr id="81" name="object 3"/>
              <p:cNvSpPr>
                <a:spLocks/>
              </p:cNvSpPr>
              <p:nvPr/>
            </p:nvSpPr>
            <p:spPr bwMode="auto">
              <a:xfrm flipH="1">
                <a:off x="885820" y="1251635"/>
                <a:ext cx="2466979" cy="457200"/>
              </a:xfrm>
              <a:prstGeom prst="homePlate">
                <a:avLst>
                  <a:gd name="adj" fmla="val 50002"/>
                </a:avLst>
              </a:prstGeom>
              <a:solidFill>
                <a:srgbClr val="0070C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700" b="1" i="1" dirty="0">
                    <a:solidFill>
                      <a:schemeClr val="bg1"/>
                    </a:solidFill>
                    <a:latin typeface="Arial Narrow" pitchFamily="34" charset="0"/>
                  </a:rPr>
                  <a:t>Social Participation </a:t>
                </a:r>
              </a:p>
            </p:txBody>
          </p:sp>
          <p:pic>
            <p:nvPicPr>
              <p:cNvPr id="82" name="Picture 11" descr="Image result for circle"/>
              <p:cNvPicPr>
                <a:picLocks noChangeAspect="1" noChangeArrowheads="1"/>
              </p:cNvPicPr>
              <p:nvPr/>
            </p:nvPicPr>
            <p:blipFill>
              <a:blip r:embed="rId3" cstate="print">
                <a:duotone>
                  <a:prstClr val="black"/>
                  <a:srgbClr val="00B0F0">
                    <a:tint val="45000"/>
                    <a:satMod val="400000"/>
                  </a:srgbClr>
                </a:duotone>
                <a:extLst>
                  <a:ext uri="{BEBA8EAE-BF5A-486C-A8C5-ECC9F3942E4B}">
                    <a14:imgProps xmlns:a14="http://schemas.microsoft.com/office/drawing/2010/main">
                      <a14:imgLayer r:embed="rId4">
                        <a14:imgEffect>
                          <a14:artisticLineDrawing/>
                        </a14:imgEffect>
                        <a14:imgEffect>
                          <a14:sharpenSoften amount="50000"/>
                        </a14:imgEffect>
                        <a14:imgEffect>
                          <a14:colorTemperature colorTemp="47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33400" y="11430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7172" name="Picture 4" descr="Related image"/>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830" t="6041" r="5615" b="7535"/>
            <a:stretch/>
          </p:blipFill>
          <p:spPr bwMode="auto">
            <a:xfrm>
              <a:off x="3886200" y="1828800"/>
              <a:ext cx="1929752" cy="152400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Image result for wro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2714" y="1550512"/>
              <a:ext cx="1878486" cy="1878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172200" y="1524000"/>
            <a:ext cx="2819399" cy="2501553"/>
            <a:chOff x="6172200" y="1524000"/>
            <a:chExt cx="2819399" cy="2501553"/>
          </a:xfrm>
        </p:grpSpPr>
        <p:grpSp>
          <p:nvGrpSpPr>
            <p:cNvPr id="83" name="Group 82"/>
            <p:cNvGrpSpPr/>
            <p:nvPr/>
          </p:nvGrpSpPr>
          <p:grpSpPr>
            <a:xfrm>
              <a:off x="6172200" y="3364468"/>
              <a:ext cx="2819399" cy="661085"/>
              <a:chOff x="533400" y="1143000"/>
              <a:chExt cx="2819399" cy="661085"/>
            </a:xfrm>
          </p:grpSpPr>
          <p:sp>
            <p:nvSpPr>
              <p:cNvPr id="84" name="object 3"/>
              <p:cNvSpPr>
                <a:spLocks/>
              </p:cNvSpPr>
              <p:nvPr/>
            </p:nvSpPr>
            <p:spPr bwMode="auto">
              <a:xfrm flipH="1">
                <a:off x="885820" y="1251635"/>
                <a:ext cx="2466979" cy="457200"/>
              </a:xfrm>
              <a:prstGeom prst="homePlate">
                <a:avLst>
                  <a:gd name="adj" fmla="val 50002"/>
                </a:avLst>
              </a:prstGeom>
              <a:solidFill>
                <a:srgbClr val="C0000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700" b="1" i="1" dirty="0">
                    <a:solidFill>
                      <a:schemeClr val="bg1"/>
                    </a:solidFill>
                    <a:latin typeface="Arial Narrow" pitchFamily="34" charset="0"/>
                  </a:rPr>
                  <a:t> Economic Development</a:t>
                </a:r>
              </a:p>
            </p:txBody>
          </p:sp>
          <p:pic>
            <p:nvPicPr>
              <p:cNvPr id="85" name="Picture 11" descr="Image result for circle"/>
              <p:cNvPicPr>
                <a:picLocks noChangeAspect="1" noChangeArrowheads="1"/>
              </p:cNvPicPr>
              <p:nvPr/>
            </p:nvPicPr>
            <p:blipFill>
              <a:blip r:embed="rId7" cstate="print">
                <a:duotone>
                  <a:prstClr val="black"/>
                  <a:srgbClr val="FF0000">
                    <a:tint val="45000"/>
                    <a:satMod val="400000"/>
                  </a:srgbClr>
                </a:duotone>
                <a:extLst>
                  <a:ext uri="{BEBA8EAE-BF5A-486C-A8C5-ECC9F3942E4B}">
                    <a14:imgProps xmlns:a14="http://schemas.microsoft.com/office/drawing/2010/main">
                      <a14:imgLayer r:embed="rId4">
                        <a14:imgEffect>
                          <a14:artisticLineDrawing/>
                        </a14:imgEffect>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33400" y="11430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7174" name="Picture 6"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8462" y="1752600"/>
              <a:ext cx="2154538" cy="155126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6" name="Picture 4" descr="Image result for wro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8314" y="1524000"/>
              <a:ext cx="1878486" cy="1878488"/>
            </a:xfrm>
            <a:prstGeom prst="rect">
              <a:avLst/>
            </a:prstGeom>
            <a:noFill/>
            <a:extLst>
              <a:ext uri="{909E8E84-426E-40DD-AFC4-6F175D3DCCD1}">
                <a14:hiddenFill xmlns:a14="http://schemas.microsoft.com/office/drawing/2010/main">
                  <a:solidFill>
                    <a:srgbClr val="FFFFFF"/>
                  </a:solidFill>
                </a14:hiddenFill>
              </a:ext>
            </a:extLst>
          </p:spPr>
        </p:pic>
      </p:grpSp>
      <p:pic>
        <p:nvPicPr>
          <p:cNvPr id="87" name="Picture 5" descr="WIPO-E-BLU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14400" y="4176117"/>
            <a:ext cx="7010400" cy="1538883"/>
          </a:xfrm>
          <a:prstGeom prst="rect">
            <a:avLst/>
          </a:prstGeom>
        </p:spPr>
        <p:txBody>
          <a:bodyPr wrap="square">
            <a:spAutoFit/>
          </a:bodyPr>
          <a:lstStyle/>
          <a:p>
            <a:pPr>
              <a:spcAft>
                <a:spcPts val="600"/>
              </a:spcAft>
            </a:pPr>
            <a:r>
              <a:rPr lang="en-US" sz="2000" b="1" dirty="0">
                <a:solidFill>
                  <a:srgbClr val="660033"/>
                </a:solidFill>
                <a:latin typeface="Arial Narrow" pitchFamily="34" charset="0"/>
              </a:rPr>
              <a:t>&gt; Sample Case in Kenya</a:t>
            </a:r>
          </a:p>
          <a:p>
            <a:pPr>
              <a:spcAft>
                <a:spcPts val="600"/>
              </a:spcAft>
            </a:pPr>
            <a:r>
              <a:rPr lang="en-US" sz="1600" b="1" i="1" dirty="0">
                <a:solidFill>
                  <a:srgbClr val="660033"/>
                </a:solidFill>
                <a:latin typeface="Arial Narrow" pitchFamily="34" charset="0"/>
              </a:rPr>
              <a:t>Recently, multinational tea companies in Kenya introduced tea picking machines,                                  in order to reduce on the cost of picking tea and increase its profit. </a:t>
            </a:r>
          </a:p>
          <a:p>
            <a:pPr>
              <a:spcAft>
                <a:spcPts val="600"/>
              </a:spcAft>
            </a:pPr>
            <a:r>
              <a:rPr lang="en-US" sz="1600" b="1" i="1" dirty="0">
                <a:solidFill>
                  <a:srgbClr val="660033"/>
                </a:solidFill>
                <a:latin typeface="Arial Narrow" pitchFamily="34" charset="0"/>
              </a:rPr>
              <a:t>In this case, the tea-picking machine is </a:t>
            </a:r>
            <a:r>
              <a:rPr lang="en-US" sz="1600" b="1" i="1" u="sng" dirty="0">
                <a:solidFill>
                  <a:srgbClr val="C00000"/>
                </a:solidFill>
                <a:latin typeface="Arial Narrow" pitchFamily="34" charset="0"/>
              </a:rPr>
              <a:t>not an appropriate technology</a:t>
            </a:r>
            <a:r>
              <a:rPr lang="en-US" sz="1600" b="1" i="1" dirty="0">
                <a:solidFill>
                  <a:srgbClr val="660033"/>
                </a:solidFill>
                <a:latin typeface="Arial Narrow" pitchFamily="34" charset="0"/>
              </a:rPr>
              <a:t>,                                    as it leads to loss of jobs, though it’s useful in increasing efficiency &amp; reducing costs. </a:t>
            </a:r>
          </a:p>
        </p:txBody>
      </p:sp>
      <p:sp>
        <p:nvSpPr>
          <p:cNvPr id="4" name="Rectangle 3"/>
          <p:cNvSpPr/>
          <p:nvPr/>
        </p:nvSpPr>
        <p:spPr>
          <a:xfrm>
            <a:off x="3101782" y="2286000"/>
            <a:ext cx="479618" cy="461665"/>
          </a:xfrm>
          <a:prstGeom prst="rect">
            <a:avLst/>
          </a:prstGeom>
        </p:spPr>
        <p:txBody>
          <a:bodyPr wrap="none">
            <a:spAutoFit/>
          </a:bodyPr>
          <a:lstStyle/>
          <a:p>
            <a:r>
              <a:rPr lang="en-US" b="1" i="1" dirty="0">
                <a:solidFill>
                  <a:srgbClr val="FF0000"/>
                </a:solidFill>
                <a:latin typeface="Arial Narrow" pitchFamily="34" charset="0"/>
              </a:rPr>
              <a:t>Or</a:t>
            </a:r>
            <a:endParaRPr lang="en-US" dirty="0">
              <a:solidFill>
                <a:srgbClr val="FF0000"/>
              </a:solidFill>
            </a:endParaRPr>
          </a:p>
        </p:txBody>
      </p:sp>
      <p:sp>
        <p:nvSpPr>
          <p:cNvPr id="88" name="Rectangle 87"/>
          <p:cNvSpPr/>
          <p:nvPr/>
        </p:nvSpPr>
        <p:spPr>
          <a:xfrm>
            <a:off x="6019800" y="2286000"/>
            <a:ext cx="479618" cy="461665"/>
          </a:xfrm>
          <a:prstGeom prst="rect">
            <a:avLst/>
          </a:prstGeom>
        </p:spPr>
        <p:txBody>
          <a:bodyPr wrap="none">
            <a:spAutoFit/>
          </a:bodyPr>
          <a:lstStyle/>
          <a:p>
            <a:r>
              <a:rPr lang="en-US" b="1" i="1" dirty="0">
                <a:solidFill>
                  <a:srgbClr val="FF0000"/>
                </a:solidFill>
                <a:latin typeface="Arial Narrow" pitchFamily="34" charset="0"/>
              </a:rPr>
              <a:t>Or</a:t>
            </a:r>
            <a:endParaRPr lang="en-US" dirty="0">
              <a:solidFill>
                <a:srgbClr val="FF0000"/>
              </a:solidFill>
            </a:endParaRPr>
          </a:p>
        </p:txBody>
      </p:sp>
      <p:sp>
        <p:nvSpPr>
          <p:cNvPr id="7" name="Rectangle 6"/>
          <p:cNvSpPr/>
          <p:nvPr/>
        </p:nvSpPr>
        <p:spPr>
          <a:xfrm>
            <a:off x="918176" y="5830669"/>
            <a:ext cx="6092224" cy="646331"/>
          </a:xfrm>
          <a:prstGeom prst="rect">
            <a:avLst/>
          </a:prstGeom>
        </p:spPr>
        <p:txBody>
          <a:bodyPr wrap="square">
            <a:spAutoFit/>
          </a:bodyPr>
          <a:lstStyle/>
          <a:p>
            <a:pPr algn="ctr"/>
            <a:r>
              <a:rPr lang="en-US" sz="1800" b="1" i="1" dirty="0">
                <a:solidFill>
                  <a:srgbClr val="C00000"/>
                </a:solidFill>
                <a:latin typeface="Arial Narrow" pitchFamily="34" charset="0"/>
              </a:rPr>
              <a:t>This illustrates that a technology which is not appropriate </a:t>
            </a:r>
          </a:p>
          <a:p>
            <a:pPr algn="ctr"/>
            <a:r>
              <a:rPr lang="en-US" sz="1800" b="1" i="1" u="sng" dirty="0">
                <a:solidFill>
                  <a:srgbClr val="C00000"/>
                </a:solidFill>
                <a:latin typeface="Arial Narrow" pitchFamily="34" charset="0"/>
              </a:rPr>
              <a:t>does not </a:t>
            </a:r>
            <a:r>
              <a:rPr lang="en-US" sz="1800" b="1" i="1" dirty="0">
                <a:solidFill>
                  <a:srgbClr val="C00000"/>
                </a:solidFill>
                <a:latin typeface="Arial Narrow" pitchFamily="34" charset="0"/>
              </a:rPr>
              <a:t>mean that it is not useful. </a:t>
            </a:r>
          </a:p>
        </p:txBody>
      </p:sp>
      <p:grpSp>
        <p:nvGrpSpPr>
          <p:cNvPr id="8" name="Group 7"/>
          <p:cNvGrpSpPr/>
          <p:nvPr/>
        </p:nvGrpSpPr>
        <p:grpSpPr>
          <a:xfrm>
            <a:off x="457200" y="1550512"/>
            <a:ext cx="2743199" cy="2475041"/>
            <a:chOff x="457200" y="1550512"/>
            <a:chExt cx="2743199" cy="2475041"/>
          </a:xfrm>
        </p:grpSpPr>
        <p:grpSp>
          <p:nvGrpSpPr>
            <p:cNvPr id="77" name="Group 76"/>
            <p:cNvGrpSpPr/>
            <p:nvPr/>
          </p:nvGrpSpPr>
          <p:grpSpPr>
            <a:xfrm>
              <a:off x="457200" y="3364468"/>
              <a:ext cx="2743199" cy="661085"/>
              <a:chOff x="533400" y="1143000"/>
              <a:chExt cx="2743199" cy="661085"/>
            </a:xfrm>
          </p:grpSpPr>
          <p:sp>
            <p:nvSpPr>
              <p:cNvPr id="78" name="object 3"/>
              <p:cNvSpPr>
                <a:spLocks/>
              </p:cNvSpPr>
              <p:nvPr/>
            </p:nvSpPr>
            <p:spPr bwMode="auto">
              <a:xfrm flipH="1">
                <a:off x="885819" y="1251635"/>
                <a:ext cx="2390780" cy="457200"/>
              </a:xfrm>
              <a:prstGeom prst="homePlate">
                <a:avLst>
                  <a:gd name="adj" fmla="val 50002"/>
                </a:avLst>
              </a:prstGeom>
              <a:solidFill>
                <a:srgbClr val="00B05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700" b="1" i="1" dirty="0">
                    <a:solidFill>
                      <a:schemeClr val="bg1"/>
                    </a:solidFill>
                    <a:latin typeface="Arial Narrow" pitchFamily="34" charset="0"/>
                  </a:rPr>
                  <a:t>   Resources Utilization</a:t>
                </a:r>
              </a:p>
            </p:txBody>
          </p:sp>
          <p:pic>
            <p:nvPicPr>
              <p:cNvPr id="79" name="Picture 11" descr="Image result for circle"/>
              <p:cNvPicPr>
                <a:picLocks noChangeAspect="1" noChangeArrowheads="1"/>
              </p:cNvPicPr>
              <p:nvPr/>
            </p:nvPicPr>
            <p:blipFill>
              <a:blip r:embed="rId10" cstate="print">
                <a:extLst>
                  <a:ext uri="{BEBA8EAE-BF5A-486C-A8C5-ECC9F3942E4B}">
                    <a14:imgProps xmlns:a14="http://schemas.microsoft.com/office/drawing/2010/main">
                      <a14:imgLayer r:embed="rId4">
                        <a14:imgEffect>
                          <a14:artisticLineDrawing/>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33400" y="11430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7170" name="Picture 2" descr="Image result for natural resources"/>
            <p:cNvPicPr>
              <a:picLocks noChangeAspect="1" noChangeArrowheads="1"/>
            </p:cNvPicPr>
            <p:nvPr/>
          </p:nvPicPr>
          <p:blipFill rotWithShape="1">
            <a:blip r:embed="rId11" cstate="print">
              <a:clrChange>
                <a:clrFrom>
                  <a:srgbClr val="F4F4F4"/>
                </a:clrFrom>
                <a:clrTo>
                  <a:srgbClr val="F4F4F4">
                    <a:alpha val="0"/>
                  </a:srgbClr>
                </a:clrTo>
              </a:clrChange>
              <a:extLst>
                <a:ext uri="{BEBA8EAE-BF5A-486C-A8C5-ECC9F3942E4B}">
                  <a14:imgProps xmlns:a14="http://schemas.microsoft.com/office/drawing/2010/main">
                    <a14:imgLayer r:embed="rId12">
                      <a14:imgEffect>
                        <a14:backgroundRemoval t="5100" b="89000" l="6000" r="89300">
                          <a14:foregroundMark x1="60400" y1="50600" x2="60400" y2="50600"/>
                          <a14:foregroundMark x1="60400" y1="62700" x2="60400" y2="62700"/>
                          <a14:foregroundMark x1="59800" y1="77500" x2="59800" y2="77500"/>
                          <a14:foregroundMark x1="52800" y1="74300" x2="52800" y2="74300"/>
                          <a14:foregroundMark x1="63600" y1="76200" x2="63600" y2="76200"/>
                          <a14:foregroundMark x1="64900" y1="72400" x2="64900" y2="72400"/>
                          <a14:foregroundMark x1="55300" y1="69200" x2="55300" y2="69200"/>
                          <a14:foregroundMark x1="54700" y1="81300" x2="54700" y2="81300"/>
                          <a14:foregroundMark x1="60400" y1="83200" x2="60400" y2="83200"/>
                          <a14:foregroundMark x1="59800" y1="70400" x2="59800" y2="70400"/>
                          <a14:foregroundMark x1="59800" y1="66000" x2="59800" y2="66000"/>
                          <a14:foregroundMark x1="72600" y1="71700" x2="72600" y2="71700"/>
                          <a14:foregroundMark x1="65600" y1="75600" x2="65600" y2="75600"/>
                          <a14:foregroundMark x1="56600" y1="75600" x2="56600" y2="75600"/>
                        </a14:backgroundRemoval>
                      </a14:imgEffect>
                    </a14:imgLayer>
                  </a14:imgProps>
                </a:ext>
                <a:ext uri="{28A0092B-C50C-407E-A947-70E740481C1C}">
                  <a14:useLocalDpi xmlns:a14="http://schemas.microsoft.com/office/drawing/2010/main" val="0"/>
                </a:ext>
              </a:extLst>
            </a:blip>
            <a:srcRect l="6457" t="12257" r="15416" b="13700"/>
            <a:stretch/>
          </p:blipFill>
          <p:spPr bwMode="auto">
            <a:xfrm>
              <a:off x="1134228" y="1831932"/>
              <a:ext cx="1685172" cy="159706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Image result for wro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1550512"/>
              <a:ext cx="1878486" cy="1878488"/>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Rectangle 89"/>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91" name="Rectangle 90"/>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92" name="Rectangle 91"/>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93" name="Rectangle 92"/>
          <p:cNvSpPr/>
          <p:nvPr/>
        </p:nvSpPr>
        <p:spPr>
          <a:xfrm rot="5400000">
            <a:off x="-457200" y="4572000"/>
            <a:ext cx="1371600"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94" name="Rectangle 93"/>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184254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p:cTn id="7" dur="500" fill="hold"/>
                                        <p:tgtEl>
                                          <p:spTgt spid="193"/>
                                        </p:tgtEl>
                                        <p:attrNameLst>
                                          <p:attrName>ppt_w</p:attrName>
                                        </p:attrNameLst>
                                      </p:cBhvr>
                                      <p:tavLst>
                                        <p:tav tm="0">
                                          <p:val>
                                            <p:fltVal val="0"/>
                                          </p:val>
                                        </p:tav>
                                        <p:tav tm="100000">
                                          <p:val>
                                            <p:strVal val="#ppt_w"/>
                                          </p:val>
                                        </p:tav>
                                      </p:tavLst>
                                    </p:anim>
                                    <p:anim calcmode="lin" valueType="num">
                                      <p:cBhvr>
                                        <p:cTn id="8" dur="500" fill="hold"/>
                                        <p:tgtEl>
                                          <p:spTgt spid="193"/>
                                        </p:tgtEl>
                                        <p:attrNameLst>
                                          <p:attrName>ppt_h</p:attrName>
                                        </p:attrNameLst>
                                      </p:cBhvr>
                                      <p:tavLst>
                                        <p:tav tm="0">
                                          <p:val>
                                            <p:fltVal val="0"/>
                                          </p:val>
                                        </p:tav>
                                        <p:tav tm="100000">
                                          <p:val>
                                            <p:strVal val="#ppt_h"/>
                                          </p:val>
                                        </p:tav>
                                      </p:tavLst>
                                    </p:anim>
                                    <p:animEffect transition="in" filter="fade">
                                      <p:cBhvr>
                                        <p:cTn id="9" dur="500"/>
                                        <p:tgtEl>
                                          <p:spTgt spid="193"/>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 calcmode="lin" valueType="num">
                                      <p:cBhvr>
                                        <p:cTn id="24" dur="500" fill="hold"/>
                                        <p:tgtEl>
                                          <p:spTgt spid="4"/>
                                        </p:tgtEl>
                                        <p:attrNameLst>
                                          <p:attrName>style.rotation</p:attrName>
                                        </p:attrNameLst>
                                      </p:cBhvr>
                                      <p:tavLst>
                                        <p:tav tm="0">
                                          <p:val>
                                            <p:fltVal val="90"/>
                                          </p:val>
                                        </p:tav>
                                        <p:tav tm="100000">
                                          <p:val>
                                            <p:fltVal val="0"/>
                                          </p:val>
                                        </p:tav>
                                      </p:tavLst>
                                    </p:anim>
                                    <p:animEffect transition="in" filter="fade">
                                      <p:cBhvr>
                                        <p:cTn id="25" dur="500"/>
                                        <p:tgtEl>
                                          <p:spTgt spid="4"/>
                                        </p:tgtEl>
                                      </p:cBhvr>
                                    </p:animEffect>
                                  </p:childTnLst>
                                </p:cTn>
                              </p:par>
                              <p:par>
                                <p:cTn id="26" presetID="3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 calcmode="lin" valueType="num">
                                      <p:cBhvr>
                                        <p:cTn id="30" dur="500" fill="hold"/>
                                        <p:tgtEl>
                                          <p:spTgt spid="9"/>
                                        </p:tgtEl>
                                        <p:attrNameLst>
                                          <p:attrName>style.rotation</p:attrName>
                                        </p:attrNameLst>
                                      </p:cBhvr>
                                      <p:tavLst>
                                        <p:tav tm="0">
                                          <p:val>
                                            <p:fltVal val="90"/>
                                          </p:val>
                                        </p:tav>
                                        <p:tav tm="100000">
                                          <p:val>
                                            <p:fltVal val="0"/>
                                          </p:val>
                                        </p:tav>
                                      </p:tavLst>
                                    </p:anim>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88"/>
                                        </p:tgtEl>
                                        <p:attrNameLst>
                                          <p:attrName>style.visibility</p:attrName>
                                        </p:attrNameLst>
                                      </p:cBhvr>
                                      <p:to>
                                        <p:strVal val="visible"/>
                                      </p:to>
                                    </p:set>
                                    <p:anim calcmode="lin" valueType="num">
                                      <p:cBhvr>
                                        <p:cTn id="36" dur="500" fill="hold"/>
                                        <p:tgtEl>
                                          <p:spTgt spid="88"/>
                                        </p:tgtEl>
                                        <p:attrNameLst>
                                          <p:attrName>ppt_w</p:attrName>
                                        </p:attrNameLst>
                                      </p:cBhvr>
                                      <p:tavLst>
                                        <p:tav tm="0">
                                          <p:val>
                                            <p:fltVal val="0"/>
                                          </p:val>
                                        </p:tav>
                                        <p:tav tm="100000">
                                          <p:val>
                                            <p:strVal val="#ppt_w"/>
                                          </p:val>
                                        </p:tav>
                                      </p:tavLst>
                                    </p:anim>
                                    <p:anim calcmode="lin" valueType="num">
                                      <p:cBhvr>
                                        <p:cTn id="37" dur="500" fill="hold"/>
                                        <p:tgtEl>
                                          <p:spTgt spid="88"/>
                                        </p:tgtEl>
                                        <p:attrNameLst>
                                          <p:attrName>ppt_h</p:attrName>
                                        </p:attrNameLst>
                                      </p:cBhvr>
                                      <p:tavLst>
                                        <p:tav tm="0">
                                          <p:val>
                                            <p:fltVal val="0"/>
                                          </p:val>
                                        </p:tav>
                                        <p:tav tm="100000">
                                          <p:val>
                                            <p:strVal val="#ppt_h"/>
                                          </p:val>
                                        </p:tav>
                                      </p:tavLst>
                                    </p:anim>
                                    <p:anim calcmode="lin" valueType="num">
                                      <p:cBhvr>
                                        <p:cTn id="38" dur="500" fill="hold"/>
                                        <p:tgtEl>
                                          <p:spTgt spid="88"/>
                                        </p:tgtEl>
                                        <p:attrNameLst>
                                          <p:attrName>style.rotation</p:attrName>
                                        </p:attrNameLst>
                                      </p:cBhvr>
                                      <p:tavLst>
                                        <p:tav tm="0">
                                          <p:val>
                                            <p:fltVal val="90"/>
                                          </p:val>
                                        </p:tav>
                                        <p:tav tm="100000">
                                          <p:val>
                                            <p:fltVal val="0"/>
                                          </p:val>
                                        </p:tav>
                                      </p:tavLst>
                                    </p:anim>
                                    <p:animEffect transition="in" filter="fade">
                                      <p:cBhvr>
                                        <p:cTn id="39" dur="500"/>
                                        <p:tgtEl>
                                          <p:spTgt spid="88"/>
                                        </p:tgtEl>
                                      </p:cBhvr>
                                    </p:animEffect>
                                  </p:childTnLst>
                                </p:cTn>
                              </p:par>
                              <p:par>
                                <p:cTn id="40" presetID="31"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 calcmode="lin" valueType="num">
                                      <p:cBhvr>
                                        <p:cTn id="44" dur="500" fill="hold"/>
                                        <p:tgtEl>
                                          <p:spTgt spid="10"/>
                                        </p:tgtEl>
                                        <p:attrNameLst>
                                          <p:attrName>style.rotation</p:attrName>
                                        </p:attrNameLst>
                                      </p:cBhvr>
                                      <p:tavLst>
                                        <p:tav tm="0">
                                          <p:val>
                                            <p:fltVal val="90"/>
                                          </p:val>
                                        </p:tav>
                                        <p:tav tm="100000">
                                          <p:val>
                                            <p:fltVal val="0"/>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500" fill="hold"/>
                                        <p:tgtEl>
                                          <p:spTgt spid="3"/>
                                        </p:tgtEl>
                                        <p:attrNameLst>
                                          <p:attrName>ppt_w</p:attrName>
                                        </p:attrNameLst>
                                      </p:cBhvr>
                                      <p:tavLst>
                                        <p:tav tm="0">
                                          <p:val>
                                            <p:fltVal val="0"/>
                                          </p:val>
                                        </p:tav>
                                        <p:tav tm="100000">
                                          <p:val>
                                            <p:strVal val="#ppt_w"/>
                                          </p:val>
                                        </p:tav>
                                      </p:tavLst>
                                    </p:anim>
                                    <p:anim calcmode="lin" valueType="num">
                                      <p:cBhvr>
                                        <p:cTn id="51" dur="500" fill="hold"/>
                                        <p:tgtEl>
                                          <p:spTgt spid="3"/>
                                        </p:tgtEl>
                                        <p:attrNameLst>
                                          <p:attrName>ppt_h</p:attrName>
                                        </p:attrNameLst>
                                      </p:cBhvr>
                                      <p:tavLst>
                                        <p:tav tm="0">
                                          <p:val>
                                            <p:fltVal val="0"/>
                                          </p:val>
                                        </p:tav>
                                        <p:tav tm="100000">
                                          <p:val>
                                            <p:strVal val="#ppt_h"/>
                                          </p:val>
                                        </p:tav>
                                      </p:tavLst>
                                    </p:anim>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3" grpId="0"/>
      <p:bldP spid="4" grpId="0"/>
      <p:bldP spid="8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15</a:t>
            </a:fld>
            <a:endParaRPr lang="th-TH" altLang="en-US" sz="1200">
              <a:solidFill>
                <a:srgbClr val="888888"/>
              </a:solidFill>
              <a:latin typeface="Calibri" pitchFamily="34" charset="0"/>
              <a:cs typeface="Arial" pitchFamily="34" charset="0"/>
            </a:endParaRPr>
          </a:p>
        </p:txBody>
      </p:sp>
      <p:pic>
        <p:nvPicPr>
          <p:cNvPr id="4104"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Why AT is important? </a:t>
            </a:r>
          </a:p>
        </p:txBody>
      </p:sp>
      <p:sp>
        <p:nvSpPr>
          <p:cNvPr id="193" name="Rectangle 3"/>
          <p:cNvSpPr>
            <a:spLocks noChangeArrowheads="1"/>
          </p:cNvSpPr>
          <p:nvPr/>
        </p:nvSpPr>
        <p:spPr bwMode="auto">
          <a:xfrm>
            <a:off x="609600" y="1219200"/>
            <a:ext cx="8839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120000"/>
              </a:lnSpc>
            </a:pPr>
            <a:r>
              <a:rPr lang="en-US" sz="2000" b="1" i="1" dirty="0">
                <a:solidFill>
                  <a:srgbClr val="660033"/>
                </a:solidFill>
                <a:latin typeface="Arial Narrow" pitchFamily="34" charset="0"/>
              </a:rPr>
              <a:t>Appropriate technology </a:t>
            </a:r>
            <a:r>
              <a:rPr lang="en-US" sz="2000" i="1" dirty="0">
                <a:solidFill>
                  <a:srgbClr val="660033"/>
                </a:solidFill>
                <a:latin typeface="Arial Narrow" pitchFamily="34" charset="0"/>
              </a:rPr>
              <a:t>is important due to its holistic nature &amp; the following reasons:</a:t>
            </a:r>
            <a:endParaRPr lang="en-US" sz="2000" b="1" i="1" dirty="0">
              <a:solidFill>
                <a:srgbClr val="660033"/>
              </a:solidFill>
              <a:latin typeface="Arial Narrow" pitchFamily="34" charset="0"/>
            </a:endParaRPr>
          </a:p>
          <a:p>
            <a:pPr>
              <a:lnSpc>
                <a:spcPct val="120000"/>
              </a:lnSpc>
            </a:pPr>
            <a:r>
              <a:rPr lang="en-US" sz="1400" i="1" dirty="0">
                <a:solidFill>
                  <a:srgbClr val="660033"/>
                </a:solidFill>
                <a:latin typeface="Arial Narrow" pitchFamily="34" charset="0"/>
              </a:rPr>
              <a:t>(</a:t>
            </a:r>
            <a:r>
              <a:rPr lang="en-US" sz="1400" b="1" i="1" dirty="0">
                <a:solidFill>
                  <a:srgbClr val="660033"/>
                </a:solidFill>
                <a:latin typeface="Arial Narrow" pitchFamily="34" charset="0"/>
              </a:rPr>
              <a:t>Appropriate Technology: Learning from one another -</a:t>
            </a:r>
            <a:r>
              <a:rPr lang="en-US" sz="1400" i="1" dirty="0">
                <a:solidFill>
                  <a:srgbClr val="660033"/>
                </a:solidFill>
                <a:latin typeface="Arial Narrow" pitchFamily="34" charset="0"/>
              </a:rPr>
              <a:t> article by Jesse </a:t>
            </a:r>
            <a:r>
              <a:rPr lang="en-US" sz="1400" i="1" dirty="0" err="1">
                <a:solidFill>
                  <a:srgbClr val="660033"/>
                </a:solidFill>
                <a:latin typeface="Arial Narrow" pitchFamily="34" charset="0"/>
              </a:rPr>
              <a:t>Margus</a:t>
            </a:r>
            <a:r>
              <a:rPr lang="en-US" sz="1400" i="1" dirty="0">
                <a:solidFill>
                  <a:srgbClr val="660033"/>
                </a:solidFill>
                <a:latin typeface="Arial Narrow" pitchFamily="34" charset="0"/>
              </a:rPr>
              <a:t>, Tara Nakashima and Chantal Orr)</a:t>
            </a:r>
          </a:p>
        </p:txBody>
      </p:sp>
      <p:grpSp>
        <p:nvGrpSpPr>
          <p:cNvPr id="2" name="Group 1"/>
          <p:cNvGrpSpPr/>
          <p:nvPr/>
        </p:nvGrpSpPr>
        <p:grpSpPr>
          <a:xfrm>
            <a:off x="3657600" y="2057400"/>
            <a:ext cx="3276600" cy="3352800"/>
            <a:chOff x="3657600" y="2057400"/>
            <a:chExt cx="3276600" cy="3352800"/>
          </a:xfrm>
        </p:grpSpPr>
        <p:grpSp>
          <p:nvGrpSpPr>
            <p:cNvPr id="63" name="Group 62"/>
            <p:cNvGrpSpPr/>
            <p:nvPr/>
          </p:nvGrpSpPr>
          <p:grpSpPr>
            <a:xfrm>
              <a:off x="3680772" y="2667000"/>
              <a:ext cx="2236314" cy="369332"/>
              <a:chOff x="1143000" y="3124200"/>
              <a:chExt cx="2236314" cy="369332"/>
            </a:xfrm>
          </p:grpSpPr>
          <p:sp>
            <p:nvSpPr>
              <p:cNvPr id="64" name="Rectangle 3"/>
              <p:cNvSpPr>
                <a:spLocks noChangeArrowheads="1"/>
              </p:cNvSpPr>
              <p:nvPr/>
            </p:nvSpPr>
            <p:spPr bwMode="auto">
              <a:xfrm>
                <a:off x="1384857"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500" b="1" i="1" dirty="0">
                    <a:solidFill>
                      <a:srgbClr val="660033"/>
                    </a:solidFill>
                    <a:latin typeface="Arial Narrow" pitchFamily="34" charset="0"/>
                  </a:rPr>
                  <a:t>Utilizes human labor by developing tools rather than machines </a:t>
                </a:r>
              </a:p>
              <a:p>
                <a:pPr lvl="0"/>
                <a:r>
                  <a:rPr lang="en-US" sz="1500" i="1" dirty="0">
                    <a:solidFill>
                      <a:srgbClr val="660033"/>
                    </a:solidFill>
                    <a:latin typeface="Arial Narrow" pitchFamily="34" charset="0"/>
                  </a:rPr>
                  <a:t>– enables people to self-organize without complicated management </a:t>
                </a:r>
              </a:p>
              <a:p>
                <a:pPr lvl="0"/>
                <a:r>
                  <a:rPr lang="en-US" sz="1500" i="1" dirty="0">
                    <a:solidFill>
                      <a:srgbClr val="660033"/>
                    </a:solidFill>
                    <a:latin typeface="Arial Narrow" pitchFamily="34" charset="0"/>
                  </a:rPr>
                  <a:t>training and specialized knowledge. </a:t>
                </a:r>
              </a:p>
            </p:txBody>
          </p:sp>
          <p:pic>
            <p:nvPicPr>
              <p:cNvPr id="65"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54741"/>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p:cNvGrpSpPr/>
            <p:nvPr/>
          </p:nvGrpSpPr>
          <p:grpSpPr>
            <a:xfrm>
              <a:off x="3680772" y="3429000"/>
              <a:ext cx="2236314" cy="381000"/>
              <a:chOff x="1143000" y="3112532"/>
              <a:chExt cx="2236314" cy="381000"/>
            </a:xfrm>
          </p:grpSpPr>
          <p:sp>
            <p:nvSpPr>
              <p:cNvPr id="67" name="Rectangle 3"/>
              <p:cNvSpPr>
                <a:spLocks noChangeArrowheads="1"/>
              </p:cNvSpPr>
              <p:nvPr/>
            </p:nvSpPr>
            <p:spPr bwMode="auto">
              <a:xfrm>
                <a:off x="1384857"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500" b="1" i="1" dirty="0">
                    <a:solidFill>
                      <a:srgbClr val="660033"/>
                    </a:solidFill>
                    <a:latin typeface="Arial Narrow" pitchFamily="34" charset="0"/>
                  </a:rPr>
                  <a:t>Minimizes transport of goods </a:t>
                </a:r>
                <a:r>
                  <a:rPr lang="en-US" sz="1500" i="1" dirty="0">
                    <a:solidFill>
                      <a:srgbClr val="660033"/>
                    </a:solidFill>
                    <a:latin typeface="Arial Narrow" pitchFamily="34" charset="0"/>
                  </a:rPr>
                  <a:t>– allow greater local participation </a:t>
                </a:r>
              </a:p>
              <a:p>
                <a:pPr lvl="0"/>
                <a:r>
                  <a:rPr lang="en-US" sz="1500" i="1" dirty="0">
                    <a:solidFill>
                      <a:srgbClr val="660033"/>
                    </a:solidFill>
                    <a:latin typeface="Arial Narrow" pitchFamily="34" charset="0"/>
                  </a:rPr>
                  <a:t>&amp; implementation of local resources, both human &amp; material.</a:t>
                </a:r>
              </a:p>
            </p:txBody>
          </p:sp>
          <p:pic>
            <p:nvPicPr>
              <p:cNvPr id="68"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12532"/>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p:cNvGrpSpPr/>
            <p:nvPr/>
          </p:nvGrpSpPr>
          <p:grpSpPr>
            <a:xfrm>
              <a:off x="3680772" y="2057400"/>
              <a:ext cx="3253428" cy="372546"/>
              <a:chOff x="1143000" y="2659558"/>
              <a:chExt cx="3253428" cy="372546"/>
            </a:xfrm>
          </p:grpSpPr>
          <p:sp>
            <p:nvSpPr>
              <p:cNvPr id="73" name="Rectangle 3"/>
              <p:cNvSpPr>
                <a:spLocks noChangeArrowheads="1"/>
              </p:cNvSpPr>
              <p:nvPr/>
            </p:nvSpPr>
            <p:spPr bwMode="auto">
              <a:xfrm>
                <a:off x="1398114" y="2659558"/>
                <a:ext cx="2998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500" b="1" i="1" dirty="0">
                    <a:solidFill>
                      <a:srgbClr val="660033"/>
                    </a:solidFill>
                    <a:latin typeface="Arial Narrow" pitchFamily="34" charset="0"/>
                  </a:rPr>
                  <a:t>Permits local needs to be met effectively through community </a:t>
                </a:r>
              </a:p>
              <a:p>
                <a:pPr lvl="0"/>
                <a:r>
                  <a:rPr lang="en-US" sz="1500" b="1" i="1" dirty="0">
                    <a:solidFill>
                      <a:srgbClr val="660033"/>
                    </a:solidFill>
                    <a:latin typeface="Arial Narrow" pitchFamily="34" charset="0"/>
                  </a:rPr>
                  <a:t>Involvement</a:t>
                </a:r>
                <a:r>
                  <a:rPr lang="en-US" sz="1500" i="1" dirty="0">
                    <a:solidFill>
                      <a:srgbClr val="660033"/>
                    </a:solidFill>
                    <a:latin typeface="Arial Narrow" pitchFamily="34" charset="0"/>
                  </a:rPr>
                  <a:t> – tends to be aligned with local values and traditions.</a:t>
                </a:r>
              </a:p>
            </p:txBody>
          </p:sp>
          <p:pic>
            <p:nvPicPr>
              <p:cNvPr id="74"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2724090"/>
                <a:ext cx="308014" cy="3080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3657600" y="4507468"/>
              <a:ext cx="2236314" cy="369332"/>
              <a:chOff x="1143000" y="3124200"/>
              <a:chExt cx="2236314" cy="369332"/>
            </a:xfrm>
          </p:grpSpPr>
          <p:sp>
            <p:nvSpPr>
              <p:cNvPr id="41" name="Rectangle 3"/>
              <p:cNvSpPr>
                <a:spLocks noChangeArrowheads="1"/>
              </p:cNvSpPr>
              <p:nvPr/>
            </p:nvSpPr>
            <p:spPr bwMode="auto">
              <a:xfrm>
                <a:off x="1384857"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500" b="1" i="1" dirty="0">
                    <a:solidFill>
                      <a:srgbClr val="660033"/>
                    </a:solidFill>
                    <a:latin typeface="Arial Narrow" pitchFamily="34" charset="0"/>
                  </a:rPr>
                  <a:t>Establishes self-sustaining skill base </a:t>
                </a:r>
                <a:r>
                  <a:rPr lang="en-US" sz="1500" i="1" dirty="0">
                    <a:solidFill>
                      <a:srgbClr val="660033"/>
                    </a:solidFill>
                    <a:latin typeface="Arial Narrow" pitchFamily="34" charset="0"/>
                  </a:rPr>
                  <a:t>– reduces economic, social </a:t>
                </a:r>
              </a:p>
              <a:p>
                <a:pPr lvl="0"/>
                <a:r>
                  <a:rPr lang="en-US" sz="1500" i="1" dirty="0">
                    <a:solidFill>
                      <a:srgbClr val="660033"/>
                    </a:solidFill>
                    <a:latin typeface="Arial Narrow" pitchFamily="34" charset="0"/>
                  </a:rPr>
                  <a:t>and political dependency between individuals, regions and nations.</a:t>
                </a:r>
              </a:p>
            </p:txBody>
          </p:sp>
          <p:pic>
            <p:nvPicPr>
              <p:cNvPr id="42"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85519"/>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3680772" y="5040868"/>
              <a:ext cx="2236314" cy="369332"/>
              <a:chOff x="1143000" y="3124200"/>
              <a:chExt cx="2236314" cy="369332"/>
            </a:xfrm>
          </p:grpSpPr>
          <p:sp>
            <p:nvSpPr>
              <p:cNvPr id="44" name="Rectangle 3"/>
              <p:cNvSpPr>
                <a:spLocks noChangeArrowheads="1"/>
              </p:cNvSpPr>
              <p:nvPr/>
            </p:nvSpPr>
            <p:spPr bwMode="auto">
              <a:xfrm>
                <a:off x="1384857"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500" b="1" i="1" dirty="0">
                    <a:solidFill>
                      <a:srgbClr val="660033"/>
                    </a:solidFill>
                    <a:latin typeface="Arial Narrow" pitchFamily="34" charset="0"/>
                  </a:rPr>
                  <a:t>Recognizes the will of local people </a:t>
                </a:r>
              </a:p>
              <a:p>
                <a:pPr lvl="0"/>
                <a:r>
                  <a:rPr lang="en-US" sz="1500" i="1" dirty="0">
                    <a:solidFill>
                      <a:srgbClr val="660033"/>
                    </a:solidFill>
                    <a:latin typeface="Arial Narrow" pitchFamily="34" charset="0"/>
                  </a:rPr>
                  <a:t>– technology made by &amp; for the people. </a:t>
                </a:r>
              </a:p>
            </p:txBody>
          </p:sp>
          <p:pic>
            <p:nvPicPr>
              <p:cNvPr id="45"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85519"/>
                <a:ext cx="308013" cy="3080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3680772" y="3969842"/>
              <a:ext cx="3253428" cy="373558"/>
              <a:chOff x="1143000" y="2743200"/>
              <a:chExt cx="3253428" cy="373558"/>
            </a:xfrm>
          </p:grpSpPr>
          <p:sp>
            <p:nvSpPr>
              <p:cNvPr id="47" name="Rectangle 3"/>
              <p:cNvSpPr>
                <a:spLocks noChangeArrowheads="1"/>
              </p:cNvSpPr>
              <p:nvPr/>
            </p:nvSpPr>
            <p:spPr bwMode="auto">
              <a:xfrm>
                <a:off x="1398114" y="2743200"/>
                <a:ext cx="2998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r>
                  <a:rPr lang="en-US" sz="1500" b="1" i="1" dirty="0">
                    <a:solidFill>
                      <a:srgbClr val="660033"/>
                    </a:solidFill>
                    <a:latin typeface="Arial Narrow" pitchFamily="34" charset="0"/>
                  </a:rPr>
                  <a:t>Reinforces local control </a:t>
                </a:r>
                <a:r>
                  <a:rPr lang="en-US" sz="1500" i="1" dirty="0">
                    <a:solidFill>
                      <a:srgbClr val="660033"/>
                    </a:solidFill>
                    <a:latin typeface="Arial Narrow" pitchFamily="34" charset="0"/>
                  </a:rPr>
                  <a:t>– provides a cushion against the effects </a:t>
                </a:r>
              </a:p>
              <a:p>
                <a:pPr lvl="0"/>
                <a:r>
                  <a:rPr lang="en-US" sz="1500" i="1" dirty="0">
                    <a:solidFill>
                      <a:srgbClr val="660033"/>
                    </a:solidFill>
                    <a:latin typeface="Arial Narrow" pitchFamily="34" charset="0"/>
                  </a:rPr>
                  <a:t>of outside economic changes. </a:t>
                </a:r>
              </a:p>
            </p:txBody>
          </p:sp>
          <p:pic>
            <p:nvPicPr>
              <p:cNvPr id="48"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2808744"/>
                <a:ext cx="308014" cy="30801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0" name="Rectangle 3"/>
          <p:cNvSpPr>
            <a:spLocks noChangeArrowheads="1"/>
          </p:cNvSpPr>
          <p:nvPr/>
        </p:nvSpPr>
        <p:spPr bwMode="auto">
          <a:xfrm>
            <a:off x="685800" y="5955268"/>
            <a:ext cx="6858000" cy="674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0" algn="ctr"/>
            <a:r>
              <a:rPr lang="en-US" sz="1800" b="1" i="1" dirty="0">
                <a:solidFill>
                  <a:srgbClr val="C00000"/>
                </a:solidFill>
                <a:latin typeface="Arial Narrow" pitchFamily="34" charset="0"/>
              </a:rPr>
              <a:t>Benefits of AT can be realized in both Northern and Southern countries, </a:t>
            </a:r>
          </a:p>
          <a:p>
            <a:pPr lvl="0" algn="ctr"/>
            <a:r>
              <a:rPr lang="en-US" sz="1800" b="1" i="1" dirty="0">
                <a:solidFill>
                  <a:srgbClr val="C00000"/>
                </a:solidFill>
                <a:latin typeface="Arial Narrow" pitchFamily="34" charset="0"/>
              </a:rPr>
              <a:t>and plays an undoubtedly critical role in building sustainable communities.</a:t>
            </a:r>
          </a:p>
          <a:p>
            <a:pPr algn="ctr"/>
            <a:r>
              <a:rPr lang="en-US" sz="1800" b="1" i="1" dirty="0">
                <a:solidFill>
                  <a:srgbClr val="C00000"/>
                </a:solidFill>
                <a:latin typeface="Arial Narrow" pitchFamily="34" charset="0"/>
              </a:rPr>
              <a:t> </a:t>
            </a:r>
          </a:p>
          <a:p>
            <a:pPr algn="ctr"/>
            <a:r>
              <a:rPr lang="en-US" sz="1800" b="1" i="1" dirty="0">
                <a:solidFill>
                  <a:srgbClr val="C00000"/>
                </a:solidFill>
                <a:latin typeface="Arial Narrow" pitchFamily="34" charset="0"/>
              </a:rPr>
              <a:t> </a:t>
            </a:r>
          </a:p>
          <a:p>
            <a:pPr algn="ctr"/>
            <a:endParaRPr lang="en-US" sz="1800" b="1" i="1" dirty="0">
              <a:solidFill>
                <a:srgbClr val="C00000"/>
              </a:solidFill>
              <a:latin typeface="Arial Narrow" pitchFamily="34" charset="0"/>
            </a:endParaRPr>
          </a:p>
        </p:txBody>
      </p:sp>
      <p:pic>
        <p:nvPicPr>
          <p:cNvPr id="11266" name="Picture 2" descr="Related image"/>
          <p:cNvPicPr>
            <a:picLocks noChangeAspect="1" noChangeArrowheads="1"/>
          </p:cNvPicPr>
          <p:nvPr/>
        </p:nvPicPr>
        <p:blipFill rotWithShape="1">
          <a:blip r:embed="rId5">
            <a:clrChange>
              <a:clrFrom>
                <a:srgbClr val="FCFCFC"/>
              </a:clrFrom>
              <a:clrTo>
                <a:srgbClr val="FCFCFC">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2000" t="3672" r="6125"/>
          <a:stretch/>
        </p:blipFill>
        <p:spPr bwMode="auto">
          <a:xfrm>
            <a:off x="632772" y="1905000"/>
            <a:ext cx="2955006" cy="396240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75" name="Rectangle 74"/>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76" name="Rectangle 75"/>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78" name="Rectangle 77"/>
          <p:cNvSpPr/>
          <p:nvPr/>
        </p:nvSpPr>
        <p:spPr>
          <a:xfrm rot="5400000">
            <a:off x="-457200" y="4572000"/>
            <a:ext cx="1371600"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80" name="Rectangle 79"/>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403731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p:cTn id="7" dur="500" fill="hold"/>
                                        <p:tgtEl>
                                          <p:spTgt spid="193"/>
                                        </p:tgtEl>
                                        <p:attrNameLst>
                                          <p:attrName>ppt_w</p:attrName>
                                        </p:attrNameLst>
                                      </p:cBhvr>
                                      <p:tavLst>
                                        <p:tav tm="0">
                                          <p:val>
                                            <p:fltVal val="0"/>
                                          </p:val>
                                        </p:tav>
                                        <p:tav tm="100000">
                                          <p:val>
                                            <p:strVal val="#ppt_w"/>
                                          </p:val>
                                        </p:tav>
                                      </p:tavLst>
                                    </p:anim>
                                    <p:anim calcmode="lin" valueType="num">
                                      <p:cBhvr>
                                        <p:cTn id="8" dur="500" fill="hold"/>
                                        <p:tgtEl>
                                          <p:spTgt spid="193"/>
                                        </p:tgtEl>
                                        <p:attrNameLst>
                                          <p:attrName>ppt_h</p:attrName>
                                        </p:attrNameLst>
                                      </p:cBhvr>
                                      <p:tavLst>
                                        <p:tav tm="0">
                                          <p:val>
                                            <p:fltVal val="0"/>
                                          </p:val>
                                        </p:tav>
                                        <p:tav tm="100000">
                                          <p:val>
                                            <p:strVal val="#ppt_h"/>
                                          </p:val>
                                        </p:tav>
                                      </p:tavLst>
                                    </p:anim>
                                    <p:animEffect transition="in" filter="fade">
                                      <p:cBhvr>
                                        <p:cTn id="9" dur="500"/>
                                        <p:tgtEl>
                                          <p:spTgt spid="19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266"/>
                                        </p:tgtEl>
                                        <p:attrNameLst>
                                          <p:attrName>style.visibility</p:attrName>
                                        </p:attrNameLst>
                                      </p:cBhvr>
                                      <p:to>
                                        <p:strVal val="visible"/>
                                      </p:to>
                                    </p:set>
                                    <p:anim calcmode="lin" valueType="num">
                                      <p:cBhvr>
                                        <p:cTn id="14" dur="500" fill="hold"/>
                                        <p:tgtEl>
                                          <p:spTgt spid="11266"/>
                                        </p:tgtEl>
                                        <p:attrNameLst>
                                          <p:attrName>ppt_w</p:attrName>
                                        </p:attrNameLst>
                                      </p:cBhvr>
                                      <p:tavLst>
                                        <p:tav tm="0">
                                          <p:val>
                                            <p:fltVal val="0"/>
                                          </p:val>
                                        </p:tav>
                                        <p:tav tm="100000">
                                          <p:val>
                                            <p:strVal val="#ppt_w"/>
                                          </p:val>
                                        </p:tav>
                                      </p:tavLst>
                                    </p:anim>
                                    <p:anim calcmode="lin" valueType="num">
                                      <p:cBhvr>
                                        <p:cTn id="15" dur="500" fill="hold"/>
                                        <p:tgtEl>
                                          <p:spTgt spid="11266"/>
                                        </p:tgtEl>
                                        <p:attrNameLst>
                                          <p:attrName>ppt_h</p:attrName>
                                        </p:attrNameLst>
                                      </p:cBhvr>
                                      <p:tavLst>
                                        <p:tav tm="0">
                                          <p:val>
                                            <p:fltVal val="0"/>
                                          </p:val>
                                        </p:tav>
                                        <p:tav tm="100000">
                                          <p:val>
                                            <p:strVal val="#ppt_h"/>
                                          </p:val>
                                        </p:tav>
                                      </p:tavLst>
                                    </p:anim>
                                    <p:animEffect transition="in" filter="fade">
                                      <p:cBhvr>
                                        <p:cTn id="16" dur="500"/>
                                        <p:tgtEl>
                                          <p:spTgt spid="11266"/>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 calcmode="lin" valueType="num">
                                      <p:cBhvr>
                                        <p:cTn id="23" dur="500" fill="hold"/>
                                        <p:tgtEl>
                                          <p:spTgt spid="2"/>
                                        </p:tgtEl>
                                        <p:attrNameLst>
                                          <p:attrName>style.rotation</p:attrName>
                                        </p:attrNameLst>
                                      </p:cBhvr>
                                      <p:tavLst>
                                        <p:tav tm="0">
                                          <p:val>
                                            <p:fltVal val="90"/>
                                          </p:val>
                                        </p:tav>
                                        <p:tav tm="100000">
                                          <p:val>
                                            <p:fltVal val="0"/>
                                          </p:val>
                                        </p:tav>
                                      </p:tavLst>
                                    </p:anim>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16</a:t>
            </a:fld>
            <a:endParaRPr lang="th-TH" altLang="en-US" sz="1200">
              <a:solidFill>
                <a:srgbClr val="888888"/>
              </a:solidFill>
              <a:latin typeface="Calibri" pitchFamily="34" charset="0"/>
              <a:cs typeface="Arial" pitchFamily="34" charset="0"/>
            </a:endParaRPr>
          </a:p>
        </p:txBody>
      </p:sp>
      <p:sp>
        <p:nvSpPr>
          <p:cNvPr id="125" name="Rectangle 3"/>
          <p:cNvSpPr>
            <a:spLocks noChangeArrowheads="1"/>
          </p:cNvSpPr>
          <p:nvPr/>
        </p:nvSpPr>
        <p:spPr bwMode="auto">
          <a:xfrm>
            <a:off x="1143000" y="1828800"/>
            <a:ext cx="769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Aft>
                <a:spcPts val="0"/>
              </a:spcAft>
            </a:pPr>
            <a:r>
              <a:rPr lang="en-US" altLang="en-US" sz="1700" b="1" i="1" dirty="0">
                <a:solidFill>
                  <a:srgbClr val="660033"/>
                </a:solidFill>
                <a:latin typeface="Arial Narrow" pitchFamily="34" charset="0"/>
              </a:rPr>
              <a:t>P</a:t>
            </a:r>
            <a:r>
              <a:rPr lang="en-US" sz="1700" b="1" i="1" dirty="0">
                <a:solidFill>
                  <a:srgbClr val="660033"/>
                </a:solidFill>
                <a:latin typeface="Arial Narrow" pitchFamily="34" charset="0"/>
              </a:rPr>
              <a:t>ublic-private partnership </a:t>
            </a:r>
            <a:r>
              <a:rPr lang="en-US" sz="1600" i="1" dirty="0">
                <a:solidFill>
                  <a:srgbClr val="660033"/>
                </a:solidFill>
                <a:latin typeface="Arial Narrow" pitchFamily="34" charset="0"/>
              </a:rPr>
              <a:t>launched in </a:t>
            </a:r>
            <a:r>
              <a:rPr lang="en-US" sz="1700" b="1" i="1" dirty="0">
                <a:solidFill>
                  <a:srgbClr val="660033"/>
                </a:solidFill>
                <a:latin typeface="Arial Narrow" pitchFamily="34" charset="0"/>
              </a:rPr>
              <a:t>September, 2010 by Dr. Francis </a:t>
            </a:r>
            <a:r>
              <a:rPr lang="en-US" sz="1700" b="1" i="1" dirty="0" err="1">
                <a:solidFill>
                  <a:srgbClr val="660033"/>
                </a:solidFill>
                <a:latin typeface="Arial Narrow" pitchFamily="34" charset="0"/>
              </a:rPr>
              <a:t>Gurry</a:t>
            </a:r>
            <a:r>
              <a:rPr lang="en-US" sz="1700" b="1" i="1" dirty="0">
                <a:solidFill>
                  <a:srgbClr val="660033"/>
                </a:solidFill>
                <a:latin typeface="Arial Narrow" pitchFamily="34" charset="0"/>
              </a:rPr>
              <a:t> – WIPO DG, </a:t>
            </a:r>
          </a:p>
          <a:p>
            <a:pPr eaLnBrk="1" hangingPunct="1">
              <a:spcAft>
                <a:spcPts val="0"/>
              </a:spcAft>
            </a:pPr>
            <a:r>
              <a:rPr lang="en-US" sz="1700" b="1" i="1" dirty="0">
                <a:solidFill>
                  <a:srgbClr val="660033"/>
                </a:solidFill>
                <a:latin typeface="Arial Narrow" pitchFamily="34" charset="0"/>
              </a:rPr>
              <a:t>in cooperation with </a:t>
            </a:r>
            <a:r>
              <a:rPr lang="en-US" sz="1700" b="1" i="1" dirty="0">
                <a:solidFill>
                  <a:srgbClr val="FF0000"/>
                </a:solidFill>
                <a:latin typeface="Arial Narrow" pitchFamily="34" charset="0"/>
              </a:rPr>
              <a:t>LexisNexis, </a:t>
            </a:r>
            <a:r>
              <a:rPr lang="en-US" sz="1700" b="1" i="1" dirty="0" err="1">
                <a:solidFill>
                  <a:srgbClr val="FF0000"/>
                </a:solidFill>
                <a:latin typeface="Arial Narrow" pitchFamily="34" charset="0"/>
              </a:rPr>
              <a:t>Minesoft</a:t>
            </a:r>
            <a:r>
              <a:rPr lang="en-US" sz="1700" b="1" i="1" dirty="0">
                <a:solidFill>
                  <a:srgbClr val="FF0000"/>
                </a:solidFill>
                <a:latin typeface="Arial Narrow" pitchFamily="34" charset="0"/>
              </a:rPr>
              <a:t>, </a:t>
            </a:r>
            <a:r>
              <a:rPr lang="en-US" sz="1700" b="1" i="1" dirty="0" err="1">
                <a:solidFill>
                  <a:srgbClr val="FF0000"/>
                </a:solidFill>
                <a:latin typeface="Arial Narrow" pitchFamily="34" charset="0"/>
              </a:rPr>
              <a:t>ProQuest</a:t>
            </a:r>
            <a:r>
              <a:rPr lang="en-US" sz="1700" b="1" i="1" dirty="0">
                <a:solidFill>
                  <a:srgbClr val="FF0000"/>
                </a:solidFill>
                <a:latin typeface="Arial Narrow" pitchFamily="34" charset="0"/>
              </a:rPr>
              <a:t>, </a:t>
            </a:r>
            <a:r>
              <a:rPr lang="en-US" sz="1700" b="1" i="1" dirty="0" err="1">
                <a:solidFill>
                  <a:srgbClr val="FF0000"/>
                </a:solidFill>
                <a:latin typeface="Arial Narrow" pitchFamily="34" charset="0"/>
              </a:rPr>
              <a:t>Questel</a:t>
            </a:r>
            <a:r>
              <a:rPr lang="en-US" sz="1700" b="1" i="1" dirty="0">
                <a:solidFill>
                  <a:srgbClr val="FF0000"/>
                </a:solidFill>
                <a:latin typeface="Arial Narrow" pitchFamily="34" charset="0"/>
              </a:rPr>
              <a:t>, Thomson Reuters, WIPS.</a:t>
            </a:r>
          </a:p>
        </p:txBody>
      </p:sp>
      <p:sp>
        <p:nvSpPr>
          <p:cNvPr id="5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What are the roles of WIPO?</a:t>
            </a:r>
          </a:p>
        </p:txBody>
      </p:sp>
      <p:pic>
        <p:nvPicPr>
          <p:cNvPr id="4104" name="Picture 5" descr="WIPO-E-BLU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156257" y="4921731"/>
            <a:ext cx="6033777" cy="869469"/>
          </a:xfrm>
          <a:prstGeom prst="rect">
            <a:avLst/>
          </a:prstGeom>
        </p:spPr>
        <p:txBody>
          <a:bodyPr wrap="square">
            <a:spAutoFit/>
          </a:bodyPr>
          <a:lstStyle/>
          <a:p>
            <a:pPr eaLnBrk="1" hangingPunct="1">
              <a:spcAft>
                <a:spcPts val="300"/>
              </a:spcAft>
            </a:pPr>
            <a:r>
              <a:rPr lang="en-US" altLang="en-US" sz="1600" b="1" i="1" dirty="0">
                <a:solidFill>
                  <a:srgbClr val="660033"/>
                </a:solidFill>
                <a:latin typeface="Arial Narrow" panose="020B0606020202030204" pitchFamily="34" charset="0"/>
              </a:rPr>
              <a:t>&gt; </a:t>
            </a:r>
            <a:r>
              <a:rPr lang="en-US" altLang="en-US" sz="1600" b="1" i="1" dirty="0">
                <a:solidFill>
                  <a:srgbClr val="660033"/>
                </a:solidFill>
                <a:latin typeface="Arial Narrow" panose="020B0606020202030204" pitchFamily="34" charset="0"/>
                <a:cs typeface="Arial" pitchFamily="34" charset="0"/>
              </a:rPr>
              <a:t>Access to patent information tools and service.</a:t>
            </a:r>
          </a:p>
          <a:p>
            <a:pPr indent="-285750" eaLnBrk="1" hangingPunct="1"/>
            <a:r>
              <a:rPr lang="en-US" altLang="en-US" sz="1600" b="1" i="1" dirty="0">
                <a:solidFill>
                  <a:srgbClr val="660033"/>
                </a:solidFill>
                <a:latin typeface="Arial Narrow" panose="020B0606020202030204" pitchFamily="34" charset="0"/>
              </a:rPr>
              <a:t>&gt; </a:t>
            </a:r>
            <a:r>
              <a:rPr lang="en-US" altLang="en-US" sz="1600" b="1" i="1" dirty="0">
                <a:solidFill>
                  <a:srgbClr val="660033"/>
                </a:solidFill>
                <a:latin typeface="Arial Narrow" panose="020B0606020202030204" pitchFamily="34" charset="0"/>
                <a:cs typeface="Arial" pitchFamily="34" charset="0"/>
              </a:rPr>
              <a:t>Available in all eligible LDC institutions </a:t>
            </a:r>
            <a:r>
              <a:rPr lang="en-US" altLang="en-US" sz="1600" b="1" i="1" u="sng" dirty="0">
                <a:solidFill>
                  <a:srgbClr val="660033"/>
                </a:solidFill>
                <a:latin typeface="Arial Narrow" panose="020B0606020202030204" pitchFamily="34" charset="0"/>
                <a:cs typeface="Arial" pitchFamily="34" charset="0"/>
              </a:rPr>
              <a:t>for free</a:t>
            </a:r>
            <a:r>
              <a:rPr lang="en-US" altLang="en-US" sz="1600" b="1" i="1" dirty="0">
                <a:solidFill>
                  <a:srgbClr val="660033"/>
                </a:solidFill>
                <a:latin typeface="Arial Narrow" panose="020B0606020202030204" pitchFamily="34" charset="0"/>
                <a:cs typeface="Arial" pitchFamily="34" charset="0"/>
              </a:rPr>
              <a:t>.</a:t>
            </a:r>
          </a:p>
          <a:p>
            <a:pPr eaLnBrk="1" hangingPunct="1"/>
            <a:r>
              <a:rPr lang="en-US" altLang="en-US" sz="1600" b="1" i="1" dirty="0">
                <a:solidFill>
                  <a:srgbClr val="660033"/>
                </a:solidFill>
                <a:latin typeface="Arial Narrow" panose="020B0606020202030204" pitchFamily="34" charset="0"/>
              </a:rPr>
              <a:t> </a:t>
            </a:r>
            <a:r>
              <a:rPr lang="en-US" altLang="en-US" sz="1600" b="1" i="1" dirty="0">
                <a:solidFill>
                  <a:srgbClr val="660033"/>
                </a:solidFill>
                <a:latin typeface="Arial Narrow" panose="020B0606020202030204" pitchFamily="34" charset="0"/>
                <a:cs typeface="Arial" pitchFamily="34" charset="0"/>
              </a:rPr>
              <a:t>(patent office or a research or academic institution)</a:t>
            </a:r>
          </a:p>
        </p:txBody>
      </p:sp>
      <p:grpSp>
        <p:nvGrpSpPr>
          <p:cNvPr id="6" name="Group 5"/>
          <p:cNvGrpSpPr/>
          <p:nvPr/>
        </p:nvGrpSpPr>
        <p:grpSpPr>
          <a:xfrm>
            <a:off x="1665110" y="2590800"/>
            <a:ext cx="6107290" cy="2209800"/>
            <a:chOff x="1828800" y="2590800"/>
            <a:chExt cx="6107290" cy="2209800"/>
          </a:xfrm>
        </p:grpSpPr>
        <p:grpSp>
          <p:nvGrpSpPr>
            <p:cNvPr id="2" name="Group 1"/>
            <p:cNvGrpSpPr/>
            <p:nvPr/>
          </p:nvGrpSpPr>
          <p:grpSpPr>
            <a:xfrm>
              <a:off x="3352800" y="2590800"/>
              <a:ext cx="4583290" cy="2209800"/>
              <a:chOff x="1343025" y="3124200"/>
              <a:chExt cx="8788051" cy="3601157"/>
            </a:xfrm>
          </p:grpSpPr>
          <p:pic>
            <p:nvPicPr>
              <p:cNvPr id="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48" r="25279"/>
              <a:stretch/>
            </p:blipFill>
            <p:spPr bwMode="auto">
              <a:xfrm>
                <a:off x="1343025" y="3124200"/>
                <a:ext cx="8788051" cy="3601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3872" t="1" r="1421" b="55792"/>
              <a:stretch/>
            </p:blipFill>
            <p:spPr bwMode="auto">
              <a:xfrm>
                <a:off x="6723706" y="4800600"/>
                <a:ext cx="2801294"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9" name="Rectangle 3"/>
            <p:cNvSpPr>
              <a:spLocks noChangeArrowheads="1"/>
            </p:cNvSpPr>
            <p:nvPr/>
          </p:nvSpPr>
          <p:spPr bwMode="auto">
            <a:xfrm>
              <a:off x="1828800" y="342900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800" b="1" i="1" dirty="0">
                  <a:solidFill>
                    <a:srgbClr val="FF0000"/>
                  </a:solidFill>
                  <a:latin typeface="Arial Narrow" pitchFamily="34" charset="0"/>
                </a:rPr>
                <a:t>The Partners</a:t>
              </a:r>
              <a:endParaRPr lang="en-US" altLang="en-US" sz="1200" b="1" i="1" dirty="0">
                <a:solidFill>
                  <a:srgbClr val="FF0000"/>
                </a:solidFill>
                <a:latin typeface="Arial Narrow" panose="020B0606020202030204" pitchFamily="34" charset="0"/>
              </a:endParaRPr>
            </a:p>
          </p:txBody>
        </p:sp>
      </p:grpSp>
      <p:sp>
        <p:nvSpPr>
          <p:cNvPr id="5" name="Rectangle 4"/>
          <p:cNvSpPr/>
          <p:nvPr/>
        </p:nvSpPr>
        <p:spPr>
          <a:xfrm>
            <a:off x="838200" y="5828437"/>
            <a:ext cx="6553200" cy="877163"/>
          </a:xfrm>
          <a:prstGeom prst="rect">
            <a:avLst/>
          </a:prstGeom>
        </p:spPr>
        <p:txBody>
          <a:bodyPr wrap="square">
            <a:spAutoFit/>
          </a:bodyPr>
          <a:lstStyle/>
          <a:p>
            <a:pPr lvl="0" algn="ctr" eaLnBrk="1" hangingPunct="1"/>
            <a:r>
              <a:rPr lang="en-US" sz="1700" b="1" i="1" dirty="0">
                <a:solidFill>
                  <a:srgbClr val="FF0000"/>
                </a:solidFill>
                <a:latin typeface="Arial Narrow" panose="020B0606020202030204" pitchFamily="34" charset="0"/>
                <a:cs typeface="Arial" pitchFamily="34" charset="0"/>
              </a:rPr>
              <a:t>F</a:t>
            </a:r>
            <a:r>
              <a:rPr lang="en-US" sz="1700" b="1" i="1" dirty="0">
                <a:solidFill>
                  <a:srgbClr val="FF0000"/>
                </a:solidFill>
                <a:latin typeface="Arial Narrow" pitchFamily="34" charset="0"/>
              </a:rPr>
              <a:t>ully exploit their innovative potential by leveraging the valuable information contained in patent documents to develop new solutions </a:t>
            </a:r>
          </a:p>
          <a:p>
            <a:pPr lvl="0" algn="ctr" eaLnBrk="1" hangingPunct="1"/>
            <a:r>
              <a:rPr lang="en-US" sz="1700" b="1" i="1" dirty="0">
                <a:solidFill>
                  <a:srgbClr val="FF0000"/>
                </a:solidFill>
                <a:latin typeface="Arial Narrow" pitchFamily="34" charset="0"/>
              </a:rPr>
              <a:t>to technical problems faced at the local and international level.  </a:t>
            </a:r>
          </a:p>
        </p:txBody>
      </p:sp>
      <p:sp>
        <p:nvSpPr>
          <p:cNvPr id="33" name="Rectangle 32"/>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34" name="Rectangle 33"/>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35" name="Rectangle 34"/>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36" name="Rectangle 35"/>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37" name="Rectangle 36"/>
          <p:cNvSpPr/>
          <p:nvPr/>
        </p:nvSpPr>
        <p:spPr>
          <a:xfrm rot="5400000">
            <a:off x="-448056" y="5952744"/>
            <a:ext cx="1353312"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grpSp>
        <p:nvGrpSpPr>
          <p:cNvPr id="38" name="Group 37"/>
          <p:cNvGrpSpPr/>
          <p:nvPr/>
        </p:nvGrpSpPr>
        <p:grpSpPr>
          <a:xfrm>
            <a:off x="838200" y="1124329"/>
            <a:ext cx="7667789" cy="704472"/>
            <a:chOff x="838200" y="1124329"/>
            <a:chExt cx="7667789" cy="704472"/>
          </a:xfrm>
        </p:grpSpPr>
        <p:grpSp>
          <p:nvGrpSpPr>
            <p:cNvPr id="39" name="Group 38"/>
            <p:cNvGrpSpPr/>
            <p:nvPr/>
          </p:nvGrpSpPr>
          <p:grpSpPr>
            <a:xfrm>
              <a:off x="838200" y="1140205"/>
              <a:ext cx="7667789" cy="688596"/>
              <a:chOff x="752303" y="1828800"/>
              <a:chExt cx="7667789" cy="661085"/>
            </a:xfrm>
          </p:grpSpPr>
          <p:sp>
            <p:nvSpPr>
              <p:cNvPr id="41" name="object 3"/>
              <p:cNvSpPr>
                <a:spLocks/>
              </p:cNvSpPr>
              <p:nvPr/>
            </p:nvSpPr>
            <p:spPr bwMode="auto">
              <a:xfrm flipH="1">
                <a:off x="1104892" y="1936894"/>
                <a:ext cx="7315200" cy="457200"/>
              </a:xfrm>
              <a:prstGeom prst="homePlate">
                <a:avLst>
                  <a:gd name="adj" fmla="val 50012"/>
                </a:avLst>
              </a:prstGeom>
              <a:solidFill>
                <a:srgbClr val="0070C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200" b="1" i="1" dirty="0">
                    <a:solidFill>
                      <a:schemeClr val="bg1">
                        <a:lumMod val="95000"/>
                      </a:schemeClr>
                    </a:solidFill>
                    <a:latin typeface="Arial Narrow" panose="020B0606020202030204" pitchFamily="34" charset="0"/>
                  </a:rPr>
                  <a:t>     Specialized Patent Information (ASPI) Program</a:t>
                </a:r>
              </a:p>
            </p:txBody>
          </p:sp>
          <p:pic>
            <p:nvPicPr>
              <p:cNvPr id="42" name="Picture 11" descr="Image result for circle"/>
              <p:cNvPicPr>
                <a:picLocks noChangeAspect="1" noChangeArrowheads="1"/>
              </p:cNvPicPr>
              <p:nvPr/>
            </p:nvPicPr>
            <p:blipFill>
              <a:blip r:embed="rId5" cstate="print">
                <a:duotone>
                  <a:prstClr val="black"/>
                  <a:srgbClr val="0070C0">
                    <a:tint val="45000"/>
                    <a:satMod val="400000"/>
                  </a:srgbClr>
                </a:duotone>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752303" y="18288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0" name="Oval 39"/>
            <p:cNvSpPr/>
            <p:nvPr/>
          </p:nvSpPr>
          <p:spPr>
            <a:xfrm>
              <a:off x="1219200" y="1124329"/>
              <a:ext cx="320040" cy="320040"/>
            </a:xfrm>
            <a:prstGeom prst="ellipse">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solidFill>
                  <a:latin typeface="Arial Narrow" panose="020B0606020202030204" pitchFamily="34" charset="0"/>
                </a:rPr>
                <a:t>1</a:t>
              </a:r>
            </a:p>
          </p:txBody>
        </p:sp>
      </p:grpSp>
    </p:spTree>
    <p:extLst>
      <p:ext uri="{BB962C8B-B14F-4D97-AF65-F5344CB8AC3E}">
        <p14:creationId xmlns:p14="http://schemas.microsoft.com/office/powerpoint/2010/main" val="3151056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5"/>
                                        </p:tgtEl>
                                        <p:attrNameLst>
                                          <p:attrName>style.visibility</p:attrName>
                                        </p:attrNameLst>
                                      </p:cBhvr>
                                      <p:to>
                                        <p:strVal val="visible"/>
                                      </p:to>
                                    </p:set>
                                    <p:anim calcmode="lin" valueType="num">
                                      <p:cBhvr>
                                        <p:cTn id="14" dur="500" fill="hold"/>
                                        <p:tgtEl>
                                          <p:spTgt spid="125"/>
                                        </p:tgtEl>
                                        <p:attrNameLst>
                                          <p:attrName>ppt_w</p:attrName>
                                        </p:attrNameLst>
                                      </p:cBhvr>
                                      <p:tavLst>
                                        <p:tav tm="0">
                                          <p:val>
                                            <p:fltVal val="0"/>
                                          </p:val>
                                        </p:tav>
                                        <p:tav tm="100000">
                                          <p:val>
                                            <p:strVal val="#ppt_w"/>
                                          </p:val>
                                        </p:tav>
                                      </p:tavLst>
                                    </p:anim>
                                    <p:anim calcmode="lin" valueType="num">
                                      <p:cBhvr>
                                        <p:cTn id="15" dur="500" fill="hold"/>
                                        <p:tgtEl>
                                          <p:spTgt spid="125"/>
                                        </p:tgtEl>
                                        <p:attrNameLst>
                                          <p:attrName>ppt_h</p:attrName>
                                        </p:attrNameLst>
                                      </p:cBhvr>
                                      <p:tavLst>
                                        <p:tav tm="0">
                                          <p:val>
                                            <p:fltVal val="0"/>
                                          </p:val>
                                        </p:tav>
                                        <p:tav tm="100000">
                                          <p:val>
                                            <p:strVal val="#ppt_h"/>
                                          </p:val>
                                        </p:tav>
                                      </p:tavLst>
                                    </p:anim>
                                    <p:animEffect transition="in" filter="fade">
                                      <p:cBhvr>
                                        <p:cTn id="16" dur="500"/>
                                        <p:tgtEl>
                                          <p:spTgt spid="12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17</a:t>
            </a:fld>
            <a:endParaRPr lang="th-TH" altLang="en-US" sz="1200">
              <a:solidFill>
                <a:srgbClr val="888888"/>
              </a:solidFill>
              <a:latin typeface="Calibri" pitchFamily="34" charset="0"/>
              <a:cs typeface="Arial" pitchFamily="34" charset="0"/>
            </a:endParaRPr>
          </a:p>
        </p:txBody>
      </p:sp>
      <p:sp>
        <p:nvSpPr>
          <p:cNvPr id="5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What are the roles of WIPO?</a:t>
            </a:r>
          </a:p>
        </p:txBody>
      </p:sp>
      <p:pic>
        <p:nvPicPr>
          <p:cNvPr id="4104" name="Picture 5" descr="WIPO-E-BLU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4267200" y="2133600"/>
            <a:ext cx="4191000" cy="1371600"/>
            <a:chOff x="4038600" y="2286000"/>
            <a:chExt cx="4191000" cy="1371600"/>
          </a:xfrm>
        </p:grpSpPr>
        <p:sp>
          <p:nvSpPr>
            <p:cNvPr id="24" name="Rectangle 3"/>
            <p:cNvSpPr>
              <a:spLocks noChangeArrowheads="1"/>
            </p:cNvSpPr>
            <p:nvPr/>
          </p:nvSpPr>
          <p:spPr bwMode="auto">
            <a:xfrm>
              <a:off x="4038600" y="2286000"/>
              <a:ext cx="4191000" cy="76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500" b="1" i="1" dirty="0">
                  <a:solidFill>
                    <a:srgbClr val="660033"/>
                  </a:solidFill>
                  <a:latin typeface="Arial Narrow" panose="020B0606020202030204" pitchFamily="34" charset="0"/>
                </a:rPr>
                <a:t>&gt; Free access to LDCs over 20,000 </a:t>
              </a:r>
              <a:r>
                <a:rPr lang="en-US" sz="1500" b="1" i="1" dirty="0">
                  <a:solidFill>
                    <a:srgbClr val="660033"/>
                  </a:solidFill>
                  <a:latin typeface="Arial Narrow" pitchFamily="34" charset="0"/>
                </a:rPr>
                <a:t>series of scientific </a:t>
              </a:r>
            </a:p>
            <a:p>
              <a:pPr eaLnBrk="1" hangingPunct="1"/>
              <a:r>
                <a:rPr lang="en-US" sz="1500" b="1" i="1" dirty="0">
                  <a:solidFill>
                    <a:srgbClr val="660033"/>
                  </a:solidFill>
                  <a:latin typeface="Arial Narrow" pitchFamily="34" charset="0"/>
                </a:rPr>
                <a:t>&amp; technical books and journals with </a:t>
              </a:r>
              <a:r>
                <a:rPr lang="en-US" sz="1500" b="1" i="1" dirty="0">
                  <a:solidFill>
                    <a:srgbClr val="FF0000"/>
                  </a:solidFill>
                  <a:latin typeface="Arial Narrow" pitchFamily="34" charset="0"/>
                </a:rPr>
                <a:t>a value for single annual subscription of US$400,000</a:t>
              </a:r>
              <a:r>
                <a:rPr lang="en-US" sz="1200" b="1" i="1" dirty="0">
                  <a:solidFill>
                    <a:srgbClr val="FF0000"/>
                  </a:solidFill>
                  <a:latin typeface="Arial Narrow" pitchFamily="34" charset="0"/>
                </a:rPr>
                <a:t>.</a:t>
              </a:r>
              <a:r>
                <a:rPr lang="en-US" sz="1200" b="1" i="1" dirty="0">
                  <a:solidFill>
                    <a:srgbClr val="C00000"/>
                  </a:solidFill>
                  <a:latin typeface="Arial Narrow" pitchFamily="34" charset="0"/>
                </a:rPr>
                <a:t> </a:t>
              </a:r>
              <a:r>
                <a:rPr lang="en-US" sz="1200" i="1" dirty="0">
                  <a:solidFill>
                    <a:srgbClr val="660033"/>
                  </a:solidFill>
                  <a:latin typeface="Arial Narrow" pitchFamily="34" charset="0"/>
                </a:rPr>
                <a:t>(approximately)</a:t>
              </a:r>
              <a:endParaRPr lang="en-US" altLang="en-US" sz="1200" i="1" dirty="0">
                <a:solidFill>
                  <a:srgbClr val="660033"/>
                </a:solidFill>
                <a:latin typeface="Arial Narrow" panose="020B0606020202030204" pitchFamily="34" charset="0"/>
              </a:endParaRPr>
            </a:p>
            <a:p>
              <a:pPr eaLnBrk="1" hangingPunct="1"/>
              <a:endParaRPr lang="en-US" altLang="en-US" sz="1500" b="1" i="1" dirty="0">
                <a:solidFill>
                  <a:srgbClr val="660033"/>
                </a:solidFill>
                <a:latin typeface="Arial Narrow" panose="020B0606020202030204" pitchFamily="34" charset="0"/>
              </a:endParaRPr>
            </a:p>
          </p:txBody>
        </p:sp>
        <p:grpSp>
          <p:nvGrpSpPr>
            <p:cNvPr id="2" name="Group 1"/>
            <p:cNvGrpSpPr/>
            <p:nvPr/>
          </p:nvGrpSpPr>
          <p:grpSpPr>
            <a:xfrm>
              <a:off x="4114800" y="3053716"/>
              <a:ext cx="4114800" cy="603884"/>
              <a:chOff x="4114800" y="3124200"/>
              <a:chExt cx="4114800" cy="603884"/>
            </a:xfrm>
          </p:grpSpPr>
          <p:grpSp>
            <p:nvGrpSpPr>
              <p:cNvPr id="26" name="Group 25"/>
              <p:cNvGrpSpPr/>
              <p:nvPr/>
            </p:nvGrpSpPr>
            <p:grpSpPr>
              <a:xfrm>
                <a:off x="4128778" y="3124200"/>
                <a:ext cx="2425144" cy="369332"/>
                <a:chOff x="1156494" y="2385536"/>
                <a:chExt cx="2425144" cy="369332"/>
              </a:xfrm>
            </p:grpSpPr>
            <p:sp>
              <p:nvSpPr>
                <p:cNvPr id="42" name="Rectangle 3"/>
                <p:cNvSpPr>
                  <a:spLocks noChangeArrowheads="1"/>
                </p:cNvSpPr>
                <p:nvPr/>
              </p:nvSpPr>
              <p:spPr bwMode="auto">
                <a:xfrm>
                  <a:off x="1448038" y="2385536"/>
                  <a:ext cx="213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indent="-285750" eaLnBrk="1" hangingPunct="1"/>
                  <a:r>
                    <a:rPr lang="en-US" altLang="en-US" sz="1400" dirty="0">
                      <a:solidFill>
                        <a:srgbClr val="FF0000"/>
                      </a:solidFill>
                      <a:latin typeface="Arial Narrow" panose="020B0606020202030204" pitchFamily="34" charset="0"/>
                    </a:rPr>
                    <a:t>Applied Physics</a:t>
                  </a:r>
                </a:p>
              </p:txBody>
            </p:sp>
            <p:pic>
              <p:nvPicPr>
                <p:cNvPr id="43"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4114800" y="3352800"/>
                <a:ext cx="2591522" cy="369332"/>
                <a:chOff x="1143000" y="3180395"/>
                <a:chExt cx="2591522" cy="369332"/>
              </a:xfrm>
            </p:grpSpPr>
            <p:sp>
              <p:nvSpPr>
                <p:cNvPr id="40" name="Rectangle 3"/>
                <p:cNvSpPr>
                  <a:spLocks noChangeArrowheads="1"/>
                </p:cNvSpPr>
                <p:nvPr/>
              </p:nvSpPr>
              <p:spPr bwMode="auto">
                <a:xfrm>
                  <a:off x="1434544" y="3180395"/>
                  <a:ext cx="22999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400" dirty="0">
                      <a:solidFill>
                        <a:srgbClr val="FF0000"/>
                      </a:solidFill>
                      <a:latin typeface="Arial Narrow" panose="020B0606020202030204" pitchFamily="34" charset="0"/>
                    </a:rPr>
                    <a:t>Engineering</a:t>
                  </a:r>
                </a:p>
              </p:txBody>
            </p:sp>
            <p:pic>
              <p:nvPicPr>
                <p:cNvPr id="41"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90674"/>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5803734" y="3124200"/>
                <a:ext cx="2273464" cy="369332"/>
                <a:chOff x="1143000" y="3274217"/>
                <a:chExt cx="2273464" cy="369332"/>
              </a:xfrm>
            </p:grpSpPr>
            <p:sp>
              <p:nvSpPr>
                <p:cNvPr id="38" name="Rectangle 3"/>
                <p:cNvSpPr>
                  <a:spLocks noChangeArrowheads="1"/>
                </p:cNvSpPr>
                <p:nvPr/>
              </p:nvSpPr>
              <p:spPr bwMode="auto">
                <a:xfrm>
                  <a:off x="1421286" y="3274217"/>
                  <a:ext cx="19951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400" dirty="0">
                      <a:solidFill>
                        <a:srgbClr val="FF0000"/>
                      </a:solidFill>
                      <a:latin typeface="Arial Narrow" panose="020B0606020202030204" pitchFamily="34" charset="0"/>
                    </a:rPr>
                    <a:t>Chemistry</a:t>
                  </a:r>
                </a:p>
              </p:txBody>
            </p:sp>
            <p:pic>
              <p:nvPicPr>
                <p:cNvPr id="39"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284496"/>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5807790" y="3358752"/>
                <a:ext cx="2421810" cy="369332"/>
                <a:chOff x="1156494" y="2485310"/>
                <a:chExt cx="2421810" cy="369332"/>
              </a:xfrm>
            </p:grpSpPr>
            <p:sp>
              <p:nvSpPr>
                <p:cNvPr id="36" name="Rectangle 3"/>
                <p:cNvSpPr>
                  <a:spLocks noChangeArrowheads="1"/>
                </p:cNvSpPr>
                <p:nvPr/>
              </p:nvSpPr>
              <p:spPr bwMode="auto">
                <a:xfrm>
                  <a:off x="1431446" y="2485310"/>
                  <a:ext cx="21468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400" dirty="0">
                      <a:solidFill>
                        <a:srgbClr val="FF0000"/>
                      </a:solidFill>
                      <a:latin typeface="Arial Narrow" panose="020B0606020202030204" pitchFamily="34" charset="0"/>
                    </a:rPr>
                    <a:t>Traditional Knowledge</a:t>
                  </a:r>
                </a:p>
              </p:txBody>
            </p:sp>
            <p:pic>
              <p:nvPicPr>
                <p:cNvPr id="37"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528094"/>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 name="Group 2"/>
          <p:cNvGrpSpPr/>
          <p:nvPr/>
        </p:nvGrpSpPr>
        <p:grpSpPr>
          <a:xfrm>
            <a:off x="4267200" y="3505200"/>
            <a:ext cx="3812072" cy="1066800"/>
            <a:chOff x="3962400" y="3722132"/>
            <a:chExt cx="3812072" cy="1066800"/>
          </a:xfrm>
        </p:grpSpPr>
        <p:sp>
          <p:nvSpPr>
            <p:cNvPr id="45" name="Rectangle 3"/>
            <p:cNvSpPr>
              <a:spLocks noChangeArrowheads="1"/>
            </p:cNvSpPr>
            <p:nvPr/>
          </p:nvSpPr>
          <p:spPr bwMode="auto">
            <a:xfrm>
              <a:off x="3962400" y="3722132"/>
              <a:ext cx="320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500" b="1" i="1" dirty="0">
                  <a:solidFill>
                    <a:srgbClr val="660033"/>
                  </a:solidFill>
                  <a:latin typeface="Arial Narrow" panose="020B0606020202030204" pitchFamily="34" charset="0"/>
                </a:rPr>
                <a:t>&gt; 309 Registered Not-for-profit Institutions in 37 LDCs</a:t>
              </a:r>
            </a:p>
            <a:p>
              <a:pPr eaLnBrk="1" hangingPunct="1"/>
              <a:r>
                <a:rPr lang="en-US" altLang="en-US" sz="1200" i="1" dirty="0">
                  <a:solidFill>
                    <a:srgbClr val="660033"/>
                  </a:solidFill>
                  <a:latin typeface="Arial Narrow" panose="020B0606020202030204" pitchFamily="34" charset="0"/>
                </a:rPr>
                <a:t>(Researcher, Scientist, University, Patent Office, Development Institution) </a:t>
              </a:r>
            </a:p>
            <a:p>
              <a:pPr eaLnBrk="1" hangingPunct="1"/>
              <a:endParaRPr lang="en-US" altLang="en-US" sz="1800" b="1" i="1" dirty="0">
                <a:solidFill>
                  <a:srgbClr val="660033"/>
                </a:solidFill>
                <a:latin typeface="Arial Narrow" panose="020B0606020202030204" pitchFamily="34" charset="0"/>
              </a:endParaRPr>
            </a:p>
          </p:txBody>
        </p:sp>
        <p:grpSp>
          <p:nvGrpSpPr>
            <p:cNvPr id="6" name="Group 5"/>
            <p:cNvGrpSpPr/>
            <p:nvPr/>
          </p:nvGrpSpPr>
          <p:grpSpPr>
            <a:xfrm>
              <a:off x="4024622" y="4191000"/>
              <a:ext cx="3749850" cy="597932"/>
              <a:chOff x="4953000" y="5029200"/>
              <a:chExt cx="3749850" cy="597932"/>
            </a:xfrm>
          </p:grpSpPr>
          <p:grpSp>
            <p:nvGrpSpPr>
              <p:cNvPr id="47" name="Group 46"/>
              <p:cNvGrpSpPr/>
              <p:nvPr/>
            </p:nvGrpSpPr>
            <p:grpSpPr>
              <a:xfrm>
                <a:off x="4966978" y="5029200"/>
                <a:ext cx="1676400" cy="369332"/>
                <a:chOff x="1156494" y="2297668"/>
                <a:chExt cx="1676400" cy="369332"/>
              </a:xfrm>
            </p:grpSpPr>
            <p:sp>
              <p:nvSpPr>
                <p:cNvPr id="58" name="Rectangle 3"/>
                <p:cNvSpPr>
                  <a:spLocks noChangeArrowheads="1"/>
                </p:cNvSpPr>
                <p:nvPr/>
              </p:nvSpPr>
              <p:spPr bwMode="auto">
                <a:xfrm>
                  <a:off x="1448037" y="2297668"/>
                  <a:ext cx="13848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indent="-285750" eaLnBrk="1" hangingPunct="1"/>
                  <a:r>
                    <a:rPr lang="en-US" altLang="en-US" sz="1400" dirty="0">
                      <a:solidFill>
                        <a:srgbClr val="FF0000"/>
                      </a:solidFill>
                      <a:latin typeface="Arial Narrow" panose="020B0606020202030204" pitchFamily="34" charset="0"/>
                    </a:rPr>
                    <a:t>Africa (26)</a:t>
                  </a:r>
                </a:p>
              </p:txBody>
            </p:sp>
            <p:pic>
              <p:nvPicPr>
                <p:cNvPr id="59"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299494"/>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6719578" y="5029200"/>
                <a:ext cx="1983272" cy="369332"/>
                <a:chOff x="2909578" y="2787727"/>
                <a:chExt cx="1983272" cy="369332"/>
              </a:xfrm>
            </p:grpSpPr>
            <p:sp>
              <p:nvSpPr>
                <p:cNvPr id="55" name="Rectangle 3"/>
                <p:cNvSpPr>
                  <a:spLocks noChangeArrowheads="1"/>
                </p:cNvSpPr>
                <p:nvPr/>
              </p:nvSpPr>
              <p:spPr bwMode="auto">
                <a:xfrm>
                  <a:off x="3201122" y="2787727"/>
                  <a:ext cx="1691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400" dirty="0">
                      <a:solidFill>
                        <a:srgbClr val="FF0000"/>
                      </a:solidFill>
                      <a:latin typeface="Arial Narrow" panose="020B0606020202030204" pitchFamily="34" charset="0"/>
                    </a:rPr>
                    <a:t>Asia &amp; the Pacific (10)</a:t>
                  </a:r>
                </a:p>
              </p:txBody>
            </p:sp>
            <p:pic>
              <p:nvPicPr>
                <p:cNvPr id="56"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2909578" y="2798006"/>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p:cNvGrpSpPr/>
              <p:nvPr/>
            </p:nvGrpSpPr>
            <p:grpSpPr>
              <a:xfrm>
                <a:off x="4953000" y="5257800"/>
                <a:ext cx="1783168" cy="369332"/>
                <a:chOff x="1143000" y="2699859"/>
                <a:chExt cx="1783168" cy="369332"/>
              </a:xfrm>
            </p:grpSpPr>
            <p:sp>
              <p:nvSpPr>
                <p:cNvPr id="53" name="Rectangle 3"/>
                <p:cNvSpPr>
                  <a:spLocks noChangeArrowheads="1"/>
                </p:cNvSpPr>
                <p:nvPr/>
              </p:nvSpPr>
              <p:spPr bwMode="auto">
                <a:xfrm>
                  <a:off x="1434543" y="2699859"/>
                  <a:ext cx="1491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400" dirty="0">
                      <a:solidFill>
                        <a:srgbClr val="FF0000"/>
                      </a:solidFill>
                      <a:latin typeface="Arial Narrow" panose="020B0606020202030204" pitchFamily="34" charset="0"/>
                    </a:rPr>
                    <a:t>Latin America (1)</a:t>
                  </a:r>
                </a:p>
              </p:txBody>
            </p:sp>
            <p:pic>
              <p:nvPicPr>
                <p:cNvPr id="54"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2710138"/>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6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082" y="4096512"/>
            <a:ext cx="2613659" cy="169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2"/>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6800" r="17592" b="5673"/>
          <a:stretch/>
        </p:blipFill>
        <p:spPr bwMode="auto">
          <a:xfrm>
            <a:off x="739141" y="2218362"/>
            <a:ext cx="3375659" cy="1831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Group 49"/>
          <p:cNvGrpSpPr/>
          <p:nvPr/>
        </p:nvGrpSpPr>
        <p:grpSpPr>
          <a:xfrm>
            <a:off x="838200" y="1143000"/>
            <a:ext cx="7667789" cy="685800"/>
            <a:chOff x="1189816" y="2804160"/>
            <a:chExt cx="7667789" cy="676325"/>
          </a:xfrm>
        </p:grpSpPr>
        <p:grpSp>
          <p:nvGrpSpPr>
            <p:cNvPr id="51" name="Group 50"/>
            <p:cNvGrpSpPr/>
            <p:nvPr/>
          </p:nvGrpSpPr>
          <p:grpSpPr>
            <a:xfrm>
              <a:off x="1189816" y="2819400"/>
              <a:ext cx="7667789" cy="661085"/>
              <a:chOff x="752303" y="1828800"/>
              <a:chExt cx="7667789" cy="661085"/>
            </a:xfrm>
          </p:grpSpPr>
          <p:sp>
            <p:nvSpPr>
              <p:cNvPr id="60" name="object 3"/>
              <p:cNvSpPr>
                <a:spLocks/>
              </p:cNvSpPr>
              <p:nvPr/>
            </p:nvSpPr>
            <p:spPr bwMode="auto">
              <a:xfrm flipH="1">
                <a:off x="1104892" y="1936894"/>
                <a:ext cx="7315200" cy="457200"/>
              </a:xfrm>
              <a:prstGeom prst="homePlate">
                <a:avLst>
                  <a:gd name="adj" fmla="val 50012"/>
                </a:avLst>
              </a:prstGeom>
              <a:solidFill>
                <a:srgbClr val="00B05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indent="-285750" eaLnBrk="1" hangingPunct="1">
                  <a:lnSpc>
                    <a:spcPct val="80000"/>
                  </a:lnSpc>
                  <a:defRPr/>
                </a:pPr>
                <a:r>
                  <a:rPr lang="en-US" altLang="en-US" sz="2200" b="1" i="1" dirty="0">
                    <a:solidFill>
                      <a:schemeClr val="bg1">
                        <a:lumMod val="95000"/>
                      </a:schemeClr>
                    </a:solidFill>
                    <a:latin typeface="Arial Narrow" panose="020B0606020202030204" pitchFamily="34" charset="0"/>
                  </a:rPr>
                  <a:t>     Research for Development and Innovation (ARDI) Program</a:t>
                </a:r>
              </a:p>
            </p:txBody>
          </p:sp>
          <p:pic>
            <p:nvPicPr>
              <p:cNvPr id="63" name="Picture 11" descr="Image result for circle"/>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752303" y="18288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Oval 51"/>
            <p:cNvSpPr/>
            <p:nvPr/>
          </p:nvSpPr>
          <p:spPr>
            <a:xfrm>
              <a:off x="1584960" y="2804160"/>
              <a:ext cx="320040" cy="315618"/>
            </a:xfrm>
            <a:prstGeom prst="ellipse">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solidFill>
                  <a:latin typeface="Arial Narrow" panose="020B0606020202030204" pitchFamily="34" charset="0"/>
                </a:rPr>
                <a:t>2</a:t>
              </a:r>
            </a:p>
          </p:txBody>
        </p:sp>
      </p:grpSp>
      <p:sp>
        <p:nvSpPr>
          <p:cNvPr id="64" name="Rectangle 63"/>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65" name="Rectangle 64"/>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69" name="Rectangle 68"/>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70" name="Rectangle 69"/>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71" name="Rectangle 70"/>
          <p:cNvSpPr/>
          <p:nvPr/>
        </p:nvSpPr>
        <p:spPr>
          <a:xfrm rot="5400000">
            <a:off x="-448056" y="5952744"/>
            <a:ext cx="1353312"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
        <p:nvSpPr>
          <p:cNvPr id="80" name="Rectangle 3"/>
          <p:cNvSpPr>
            <a:spLocks noChangeArrowheads="1"/>
          </p:cNvSpPr>
          <p:nvPr/>
        </p:nvSpPr>
        <p:spPr bwMode="auto">
          <a:xfrm>
            <a:off x="1066800" y="1828800"/>
            <a:ext cx="732845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Aft>
                <a:spcPts val="0"/>
              </a:spcAft>
            </a:pPr>
            <a:r>
              <a:rPr lang="en-US" altLang="en-US" sz="1700" b="1" i="1" dirty="0">
                <a:solidFill>
                  <a:srgbClr val="660033"/>
                </a:solidFill>
                <a:latin typeface="Arial Narrow" pitchFamily="34" charset="0"/>
              </a:rPr>
              <a:t>P</a:t>
            </a:r>
            <a:r>
              <a:rPr lang="en-US" sz="1700" b="1" i="1" dirty="0">
                <a:solidFill>
                  <a:srgbClr val="660033"/>
                </a:solidFill>
                <a:latin typeface="Arial Narrow" pitchFamily="34" charset="0"/>
              </a:rPr>
              <a:t>ublic-private partnership </a:t>
            </a:r>
            <a:r>
              <a:rPr lang="en-US" sz="1600" i="1" dirty="0">
                <a:solidFill>
                  <a:srgbClr val="660033"/>
                </a:solidFill>
                <a:latin typeface="Arial Narrow" pitchFamily="34" charset="0"/>
              </a:rPr>
              <a:t>launched on </a:t>
            </a:r>
            <a:r>
              <a:rPr lang="en-US" sz="1700" b="1" i="1" dirty="0">
                <a:solidFill>
                  <a:srgbClr val="660033"/>
                </a:solidFill>
                <a:latin typeface="Arial Narrow" pitchFamily="34" charset="0"/>
              </a:rPr>
              <a:t>July 23, 2009 by Dr. Francis </a:t>
            </a:r>
            <a:r>
              <a:rPr lang="en-US" sz="1700" b="1" i="1" dirty="0" err="1">
                <a:solidFill>
                  <a:srgbClr val="660033"/>
                </a:solidFill>
                <a:latin typeface="Arial Narrow" pitchFamily="34" charset="0"/>
              </a:rPr>
              <a:t>Gurry</a:t>
            </a:r>
            <a:r>
              <a:rPr lang="en-US" sz="1700" b="1" i="1" dirty="0">
                <a:solidFill>
                  <a:srgbClr val="660033"/>
                </a:solidFill>
                <a:latin typeface="Arial Narrow" pitchFamily="34" charset="0"/>
              </a:rPr>
              <a:t> – WIPO DG</a:t>
            </a:r>
          </a:p>
        </p:txBody>
      </p:sp>
      <p:sp>
        <p:nvSpPr>
          <p:cNvPr id="81" name="Rectangle 80"/>
          <p:cNvSpPr/>
          <p:nvPr/>
        </p:nvSpPr>
        <p:spPr>
          <a:xfrm>
            <a:off x="914400" y="5867400"/>
            <a:ext cx="6477000" cy="877163"/>
          </a:xfrm>
          <a:prstGeom prst="rect">
            <a:avLst/>
          </a:prstGeom>
        </p:spPr>
        <p:txBody>
          <a:bodyPr wrap="square">
            <a:spAutoFit/>
          </a:bodyPr>
          <a:lstStyle/>
          <a:p>
            <a:pPr lvl="0" algn="ctr" eaLnBrk="1" hangingPunct="1"/>
            <a:r>
              <a:rPr lang="en-US" sz="1700" b="1" i="1" dirty="0">
                <a:solidFill>
                  <a:srgbClr val="FF0000"/>
                </a:solidFill>
                <a:latin typeface="Arial Narrow" pitchFamily="34" charset="0"/>
                <a:cs typeface="Arial" pitchFamily="34" charset="0"/>
              </a:rPr>
              <a:t>S</a:t>
            </a:r>
            <a:r>
              <a:rPr lang="en-US" sz="1700" b="1" i="1" dirty="0">
                <a:solidFill>
                  <a:srgbClr val="FF0000"/>
                </a:solidFill>
                <a:latin typeface="Arial Narrow" pitchFamily="34" charset="0"/>
              </a:rPr>
              <a:t>upport LDCs in realizing their creative and innovative potential </a:t>
            </a:r>
          </a:p>
          <a:p>
            <a:pPr lvl="0" algn="ctr" eaLnBrk="1" hangingPunct="1"/>
            <a:r>
              <a:rPr lang="en-US" sz="1700" b="1" i="1" dirty="0">
                <a:solidFill>
                  <a:srgbClr val="FF0000"/>
                </a:solidFill>
                <a:latin typeface="Arial Narrow" pitchFamily="34" charset="0"/>
              </a:rPr>
              <a:t>and facilitate their integration into the global knowledge economy </a:t>
            </a:r>
          </a:p>
          <a:p>
            <a:pPr lvl="0" algn="ctr" eaLnBrk="1" hangingPunct="1"/>
            <a:r>
              <a:rPr lang="en-US" sz="1700" b="1" i="1" dirty="0">
                <a:solidFill>
                  <a:srgbClr val="FF0000"/>
                </a:solidFill>
                <a:latin typeface="Arial Narrow" pitchFamily="34" charset="0"/>
              </a:rPr>
              <a:t>in line with the objectives of </a:t>
            </a:r>
            <a:r>
              <a:rPr lang="en-US" sz="1700" b="1" i="1" dirty="0">
                <a:solidFill>
                  <a:srgbClr val="660033"/>
                </a:solidFill>
                <a:latin typeface="Arial Narrow" pitchFamily="34" charset="0"/>
              </a:rPr>
              <a:t>WIPO’s Development Agenda</a:t>
            </a:r>
            <a:r>
              <a:rPr lang="en-US" sz="1700" b="1" i="1" dirty="0">
                <a:solidFill>
                  <a:srgbClr val="FF0000"/>
                </a:solidFill>
                <a:latin typeface="Arial Narrow" pitchFamily="34" charset="0"/>
              </a:rPr>
              <a:t>. </a:t>
            </a:r>
          </a:p>
        </p:txBody>
      </p:sp>
      <p:sp>
        <p:nvSpPr>
          <p:cNvPr id="82" name="Rectangle 3"/>
          <p:cNvSpPr>
            <a:spLocks noChangeArrowheads="1"/>
          </p:cNvSpPr>
          <p:nvPr/>
        </p:nvSpPr>
        <p:spPr bwMode="auto">
          <a:xfrm>
            <a:off x="3886200" y="4507468"/>
            <a:ext cx="495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285750" indent="-285750" eaLnBrk="1" hangingPunct="1">
              <a:buClr>
                <a:srgbClr val="FF0000"/>
              </a:buClr>
              <a:buFont typeface="Wingdings" pitchFamily="2" charset="2"/>
              <a:buChar char="þ"/>
            </a:pPr>
            <a:r>
              <a:rPr lang="en-US" altLang="en-US" sz="1500" b="1" i="1" dirty="0">
                <a:solidFill>
                  <a:srgbClr val="660033"/>
                </a:solidFill>
                <a:latin typeface="Arial Narrow" panose="020B0606020202030204" pitchFamily="34" charset="0"/>
              </a:rPr>
              <a:t>Huge opportunity of individuals in LDCs to access of scientific </a:t>
            </a:r>
          </a:p>
          <a:p>
            <a:pPr eaLnBrk="1" hangingPunct="1"/>
            <a:r>
              <a:rPr lang="en-US" altLang="en-US" sz="1500" b="1" i="1" dirty="0">
                <a:solidFill>
                  <a:srgbClr val="660033"/>
                </a:solidFill>
                <a:latin typeface="Arial Narrow" panose="020B0606020202030204" pitchFamily="34" charset="0"/>
              </a:rPr>
              <a:t>&amp; technical literature with lack of restriction on number of users.</a:t>
            </a:r>
          </a:p>
        </p:txBody>
      </p:sp>
      <p:sp>
        <p:nvSpPr>
          <p:cNvPr id="5" name="Rectangle 4"/>
          <p:cNvSpPr/>
          <p:nvPr/>
        </p:nvSpPr>
        <p:spPr>
          <a:xfrm>
            <a:off x="3805237" y="5082570"/>
            <a:ext cx="5338763" cy="784830"/>
          </a:xfrm>
          <a:prstGeom prst="rect">
            <a:avLst/>
          </a:prstGeom>
        </p:spPr>
        <p:txBody>
          <a:bodyPr wrap="square">
            <a:spAutoFit/>
          </a:bodyPr>
          <a:lstStyle/>
          <a:p>
            <a:pPr marL="285750" indent="-285750" eaLnBrk="1" hangingPunct="1">
              <a:buClr>
                <a:srgbClr val="FF0000"/>
              </a:buClr>
              <a:buFont typeface="Wingdings" pitchFamily="2" charset="2"/>
              <a:buChar char="þ"/>
            </a:pPr>
            <a:r>
              <a:rPr lang="en-US" altLang="en-US" sz="1500" b="1" i="1" dirty="0">
                <a:solidFill>
                  <a:srgbClr val="660033"/>
                </a:solidFill>
                <a:latin typeface="Arial Narrow" panose="020B0606020202030204" pitchFamily="34" charset="0"/>
              </a:rPr>
              <a:t>Amount of budget saved could be contributed in </a:t>
            </a:r>
            <a:r>
              <a:rPr lang="en-US" sz="1500" b="1" i="1" dirty="0">
                <a:solidFill>
                  <a:srgbClr val="660033"/>
                </a:solidFill>
                <a:latin typeface="Arial Narrow" pitchFamily="34" charset="0"/>
              </a:rPr>
              <a:t>strengthening </a:t>
            </a:r>
          </a:p>
          <a:p>
            <a:pPr eaLnBrk="1" hangingPunct="1">
              <a:buClr>
                <a:srgbClr val="FF0000"/>
              </a:buClr>
            </a:pPr>
            <a:r>
              <a:rPr lang="en-US" sz="1500" b="1" i="1" dirty="0">
                <a:solidFill>
                  <a:srgbClr val="660033"/>
                </a:solidFill>
                <a:latin typeface="Arial Narrow" pitchFamily="34" charset="0"/>
              </a:rPr>
              <a:t>local R&amp;D &amp; innovative effort as well as building indigenous technological capability.</a:t>
            </a:r>
            <a:endParaRPr lang="en-US" altLang="en-US" sz="1500" b="1" i="1" dirty="0">
              <a:solidFill>
                <a:srgbClr val="660033"/>
              </a:solidFill>
              <a:latin typeface="Arial Narrow" panose="020B0606020202030204" pitchFamily="34" charset="0"/>
            </a:endParaRPr>
          </a:p>
        </p:txBody>
      </p:sp>
    </p:spTree>
    <p:extLst>
      <p:ext uri="{BB962C8B-B14F-4D97-AF65-F5344CB8AC3E}">
        <p14:creationId xmlns:p14="http://schemas.microsoft.com/office/powerpoint/2010/main" val="4114519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0"/>
                                        </p:tgtEl>
                                        <p:attrNameLst>
                                          <p:attrName>style.visibility</p:attrName>
                                        </p:attrNameLst>
                                      </p:cBhvr>
                                      <p:to>
                                        <p:strVal val="visible"/>
                                      </p:to>
                                    </p:set>
                                    <p:anim calcmode="lin" valueType="num">
                                      <p:cBhvr>
                                        <p:cTn id="14" dur="500" fill="hold"/>
                                        <p:tgtEl>
                                          <p:spTgt spid="80"/>
                                        </p:tgtEl>
                                        <p:attrNameLst>
                                          <p:attrName>ppt_w</p:attrName>
                                        </p:attrNameLst>
                                      </p:cBhvr>
                                      <p:tavLst>
                                        <p:tav tm="0">
                                          <p:val>
                                            <p:fltVal val="0"/>
                                          </p:val>
                                        </p:tav>
                                        <p:tav tm="100000">
                                          <p:val>
                                            <p:strVal val="#ppt_w"/>
                                          </p:val>
                                        </p:tav>
                                      </p:tavLst>
                                    </p:anim>
                                    <p:anim calcmode="lin" valueType="num">
                                      <p:cBhvr>
                                        <p:cTn id="15" dur="500" fill="hold"/>
                                        <p:tgtEl>
                                          <p:spTgt spid="80"/>
                                        </p:tgtEl>
                                        <p:attrNameLst>
                                          <p:attrName>ppt_h</p:attrName>
                                        </p:attrNameLst>
                                      </p:cBhvr>
                                      <p:tavLst>
                                        <p:tav tm="0">
                                          <p:val>
                                            <p:fltVal val="0"/>
                                          </p:val>
                                        </p:tav>
                                        <p:tav tm="100000">
                                          <p:val>
                                            <p:strVal val="#ppt_h"/>
                                          </p:val>
                                        </p:tav>
                                      </p:tavLst>
                                    </p:anim>
                                    <p:animEffect transition="in" filter="fade">
                                      <p:cBhvr>
                                        <p:cTn id="16" dur="500"/>
                                        <p:tgtEl>
                                          <p:spTgt spid="8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500" fill="hold"/>
                                        <p:tgtEl>
                                          <p:spTgt spid="62"/>
                                        </p:tgtEl>
                                        <p:attrNameLst>
                                          <p:attrName>ppt_w</p:attrName>
                                        </p:attrNameLst>
                                      </p:cBhvr>
                                      <p:tavLst>
                                        <p:tav tm="0">
                                          <p:val>
                                            <p:fltVal val="0"/>
                                          </p:val>
                                        </p:tav>
                                        <p:tav tm="100000">
                                          <p:val>
                                            <p:strVal val="#ppt_w"/>
                                          </p:val>
                                        </p:tav>
                                      </p:tavLst>
                                    </p:anim>
                                    <p:anim calcmode="lin" valueType="num">
                                      <p:cBhvr>
                                        <p:cTn id="22" dur="500" fill="hold"/>
                                        <p:tgtEl>
                                          <p:spTgt spid="62"/>
                                        </p:tgtEl>
                                        <p:attrNameLst>
                                          <p:attrName>ppt_h</p:attrName>
                                        </p:attrNameLst>
                                      </p:cBhvr>
                                      <p:tavLst>
                                        <p:tav tm="0">
                                          <p:val>
                                            <p:fltVal val="0"/>
                                          </p:val>
                                        </p:tav>
                                        <p:tav tm="100000">
                                          <p:val>
                                            <p:strVal val="#ppt_h"/>
                                          </p:val>
                                        </p:tav>
                                      </p:tavLst>
                                    </p:anim>
                                    <p:animEffect transition="in" filter="fade">
                                      <p:cBhvr>
                                        <p:cTn id="23" dur="500"/>
                                        <p:tgtEl>
                                          <p:spTgt spid="62"/>
                                        </p:tgtEl>
                                      </p:cBhvr>
                                    </p:animEffect>
                                  </p:childTnLst>
                                </p:cTn>
                              </p:par>
                              <p:par>
                                <p:cTn id="24" presetID="53" presetClass="entr" presetSubtype="1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par>
                                <p:cTn id="36" presetID="53" presetClass="entr" presetSubtype="16"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animEffect transition="in" filter="fade">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anim calcmode="lin" valueType="num">
                                      <p:cBhvr>
                                        <p:cTn id="59" dur="500" fill="hold"/>
                                        <p:tgtEl>
                                          <p:spTgt spid="81"/>
                                        </p:tgtEl>
                                        <p:attrNameLst>
                                          <p:attrName>ppt_w</p:attrName>
                                        </p:attrNameLst>
                                      </p:cBhvr>
                                      <p:tavLst>
                                        <p:tav tm="0">
                                          <p:val>
                                            <p:fltVal val="0"/>
                                          </p:val>
                                        </p:tav>
                                        <p:tav tm="100000">
                                          <p:val>
                                            <p:strVal val="#ppt_w"/>
                                          </p:val>
                                        </p:tav>
                                      </p:tavLst>
                                    </p:anim>
                                    <p:anim calcmode="lin" valueType="num">
                                      <p:cBhvr>
                                        <p:cTn id="60" dur="500" fill="hold"/>
                                        <p:tgtEl>
                                          <p:spTgt spid="81"/>
                                        </p:tgtEl>
                                        <p:attrNameLst>
                                          <p:attrName>ppt_h</p:attrName>
                                        </p:attrNameLst>
                                      </p:cBhvr>
                                      <p:tavLst>
                                        <p:tav tm="0">
                                          <p:val>
                                            <p:fltVal val="0"/>
                                          </p:val>
                                        </p:tav>
                                        <p:tav tm="100000">
                                          <p:val>
                                            <p:strVal val="#ppt_h"/>
                                          </p:val>
                                        </p:tav>
                                      </p:tavLst>
                                    </p:anim>
                                    <p:animEffect transition="in" filter="fade">
                                      <p:cBhvr>
                                        <p:cTn id="6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18</a:t>
            </a:fld>
            <a:endParaRPr lang="th-TH" altLang="en-US" sz="1200">
              <a:solidFill>
                <a:srgbClr val="888888"/>
              </a:solidFill>
              <a:latin typeface="Calibri" pitchFamily="34" charset="0"/>
              <a:cs typeface="Arial" pitchFamily="34" charset="0"/>
            </a:endParaRPr>
          </a:p>
        </p:txBody>
      </p:sp>
      <p:sp>
        <p:nvSpPr>
          <p:cNvPr id="5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What are the roles of WIPO?</a:t>
            </a:r>
          </a:p>
        </p:txBody>
      </p:sp>
      <p:pic>
        <p:nvPicPr>
          <p:cNvPr id="4104" name="Picture 5" descr="WIPO-E-BLU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4724400" y="2505456"/>
            <a:ext cx="3733801" cy="1055132"/>
            <a:chOff x="4724398" y="2209800"/>
            <a:chExt cx="3733801" cy="1055132"/>
          </a:xfrm>
        </p:grpSpPr>
        <p:sp>
          <p:nvSpPr>
            <p:cNvPr id="24" name="Rectangle 3"/>
            <p:cNvSpPr>
              <a:spLocks noChangeArrowheads="1"/>
            </p:cNvSpPr>
            <p:nvPr/>
          </p:nvSpPr>
          <p:spPr bwMode="auto">
            <a:xfrm>
              <a:off x="4724398" y="2209800"/>
              <a:ext cx="167640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b="1" i="1" dirty="0">
                  <a:solidFill>
                    <a:srgbClr val="660033"/>
                  </a:solidFill>
                  <a:latin typeface="Arial Narrow" panose="020B0606020202030204" pitchFamily="34" charset="0"/>
                </a:rPr>
                <a:t>&gt;</a:t>
              </a:r>
              <a:r>
                <a:rPr lang="en-US" altLang="en-US" sz="1600" b="1" i="1" dirty="0">
                  <a:solidFill>
                    <a:srgbClr val="660033"/>
                  </a:solidFill>
                  <a:latin typeface="Arial Narrow" panose="020B0606020202030204" pitchFamily="34" charset="0"/>
                </a:rPr>
                <a:t> Core Services</a:t>
              </a:r>
            </a:p>
          </p:txBody>
        </p:sp>
        <p:grpSp>
          <p:nvGrpSpPr>
            <p:cNvPr id="25" name="Group 24"/>
            <p:cNvGrpSpPr/>
            <p:nvPr/>
          </p:nvGrpSpPr>
          <p:grpSpPr>
            <a:xfrm>
              <a:off x="4952279" y="2590800"/>
              <a:ext cx="3505920" cy="674132"/>
              <a:chOff x="1963887" y="3200400"/>
              <a:chExt cx="3505920" cy="674132"/>
            </a:xfrm>
          </p:grpSpPr>
          <p:grpSp>
            <p:nvGrpSpPr>
              <p:cNvPr id="26" name="Group 25"/>
              <p:cNvGrpSpPr/>
              <p:nvPr/>
            </p:nvGrpSpPr>
            <p:grpSpPr>
              <a:xfrm>
                <a:off x="1977865" y="3200400"/>
                <a:ext cx="3491942" cy="369332"/>
                <a:chOff x="1156494" y="2385536"/>
                <a:chExt cx="3491942" cy="369332"/>
              </a:xfrm>
            </p:grpSpPr>
            <p:sp>
              <p:nvSpPr>
                <p:cNvPr id="42" name="Rectangle 3"/>
                <p:cNvSpPr>
                  <a:spLocks noChangeArrowheads="1"/>
                </p:cNvSpPr>
                <p:nvPr/>
              </p:nvSpPr>
              <p:spPr bwMode="auto">
                <a:xfrm>
                  <a:off x="1448037" y="2385536"/>
                  <a:ext cx="32003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indent="-285750" eaLnBrk="1" hangingPunct="1"/>
                  <a:r>
                    <a:rPr lang="en-US" altLang="en-US" sz="1600" dirty="0">
                      <a:solidFill>
                        <a:srgbClr val="FF0000"/>
                      </a:solidFill>
                      <a:latin typeface="Arial Narrow" panose="020B0606020202030204" pitchFamily="34" charset="0"/>
                    </a:rPr>
                    <a:t>Access to patent &amp; non-patent databases</a:t>
                  </a:r>
                </a:p>
              </p:txBody>
            </p:sp>
            <p:pic>
              <p:nvPicPr>
                <p:cNvPr id="43"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963887" y="3505200"/>
                <a:ext cx="2591522" cy="369332"/>
                <a:chOff x="1143000" y="3256595"/>
                <a:chExt cx="2591522" cy="369332"/>
              </a:xfrm>
            </p:grpSpPr>
            <p:sp>
              <p:nvSpPr>
                <p:cNvPr id="40" name="Rectangle 3"/>
                <p:cNvSpPr>
                  <a:spLocks noChangeArrowheads="1"/>
                </p:cNvSpPr>
                <p:nvPr/>
              </p:nvSpPr>
              <p:spPr bwMode="auto">
                <a:xfrm>
                  <a:off x="1434544" y="3256595"/>
                  <a:ext cx="22999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solidFill>
                        <a:srgbClr val="FF0000"/>
                      </a:solidFill>
                      <a:latin typeface="Arial Narrow" panose="020B0606020202030204" pitchFamily="34" charset="0"/>
                    </a:rPr>
                    <a:t>Assistance in using database</a:t>
                  </a:r>
                  <a:endParaRPr lang="en-US" sz="1600" dirty="0">
                    <a:solidFill>
                      <a:srgbClr val="FF0000"/>
                    </a:solidFill>
                    <a:latin typeface="Arial Narrow" panose="020B0606020202030204" pitchFamily="34" charset="0"/>
                  </a:endParaRPr>
                </a:p>
              </p:txBody>
            </p:sp>
            <p:pic>
              <p:nvPicPr>
                <p:cNvPr id="41"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266874"/>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 name="Group 2"/>
          <p:cNvGrpSpPr/>
          <p:nvPr/>
        </p:nvGrpSpPr>
        <p:grpSpPr>
          <a:xfrm>
            <a:off x="4724401" y="3724655"/>
            <a:ext cx="3581401" cy="1609726"/>
            <a:chOff x="4876799" y="3343274"/>
            <a:chExt cx="3581401" cy="1609726"/>
          </a:xfrm>
        </p:grpSpPr>
        <p:sp>
          <p:nvSpPr>
            <p:cNvPr id="45" name="Rectangle 3"/>
            <p:cNvSpPr>
              <a:spLocks noChangeArrowheads="1"/>
            </p:cNvSpPr>
            <p:nvPr/>
          </p:nvSpPr>
          <p:spPr bwMode="auto">
            <a:xfrm>
              <a:off x="4876799" y="3343274"/>
              <a:ext cx="3200400" cy="63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pPr>
              <a:r>
                <a:rPr lang="en-US" altLang="en-US" sz="1800" b="1" i="1" dirty="0">
                  <a:solidFill>
                    <a:srgbClr val="660033"/>
                  </a:solidFill>
                  <a:latin typeface="Arial Narrow" panose="020B0606020202030204" pitchFamily="34" charset="0"/>
                </a:rPr>
                <a:t>&gt; </a:t>
              </a:r>
              <a:r>
                <a:rPr lang="en-US" altLang="en-US" sz="1600" b="1" i="1" dirty="0">
                  <a:solidFill>
                    <a:srgbClr val="660033"/>
                  </a:solidFill>
                  <a:latin typeface="Arial Narrow" panose="020B0606020202030204" pitchFamily="34" charset="0"/>
                </a:rPr>
                <a:t>Additional Services </a:t>
              </a:r>
            </a:p>
            <a:p>
              <a:pPr eaLnBrk="1" hangingPunct="1">
                <a:lnSpc>
                  <a:spcPct val="90000"/>
                </a:lnSpc>
              </a:pPr>
              <a:r>
                <a:rPr lang="en-US" altLang="en-US" sz="1600" b="1" i="1" dirty="0">
                  <a:solidFill>
                    <a:srgbClr val="660033"/>
                  </a:solidFill>
                  <a:latin typeface="Arial Narrow" panose="020B0606020202030204" pitchFamily="34" charset="0"/>
                </a:rPr>
                <a:t>  </a:t>
              </a:r>
              <a:r>
                <a:rPr lang="en-US" altLang="en-US" sz="1400" i="1" dirty="0">
                  <a:solidFill>
                    <a:srgbClr val="660033"/>
                  </a:solidFill>
                  <a:latin typeface="Arial Narrow" panose="020B0606020202030204" pitchFamily="34" charset="0"/>
                </a:rPr>
                <a:t>(based on user need and office capacity)</a:t>
              </a:r>
            </a:p>
            <a:p>
              <a:pPr eaLnBrk="1" hangingPunct="1">
                <a:lnSpc>
                  <a:spcPct val="90000"/>
                </a:lnSpc>
              </a:pPr>
              <a:endParaRPr lang="en-US" altLang="en-US" sz="1800" b="1" i="1" dirty="0">
                <a:solidFill>
                  <a:srgbClr val="660033"/>
                </a:solidFill>
                <a:latin typeface="Arial Narrow" panose="020B0606020202030204" pitchFamily="34" charset="0"/>
              </a:endParaRPr>
            </a:p>
          </p:txBody>
        </p:sp>
        <p:grpSp>
          <p:nvGrpSpPr>
            <p:cNvPr id="6" name="Group 5"/>
            <p:cNvGrpSpPr/>
            <p:nvPr/>
          </p:nvGrpSpPr>
          <p:grpSpPr>
            <a:xfrm>
              <a:off x="5105400" y="3974068"/>
              <a:ext cx="3352800" cy="978932"/>
              <a:chOff x="4953000" y="5117068"/>
              <a:chExt cx="3352800" cy="978932"/>
            </a:xfrm>
          </p:grpSpPr>
          <p:grpSp>
            <p:nvGrpSpPr>
              <p:cNvPr id="47" name="Group 46"/>
              <p:cNvGrpSpPr/>
              <p:nvPr/>
            </p:nvGrpSpPr>
            <p:grpSpPr>
              <a:xfrm>
                <a:off x="4966978" y="5117068"/>
                <a:ext cx="2667000" cy="369332"/>
                <a:chOff x="1156494" y="2385536"/>
                <a:chExt cx="2667000" cy="369332"/>
              </a:xfrm>
            </p:grpSpPr>
            <p:sp>
              <p:nvSpPr>
                <p:cNvPr id="58" name="Rectangle 3"/>
                <p:cNvSpPr>
                  <a:spLocks noChangeArrowheads="1"/>
                </p:cNvSpPr>
                <p:nvPr/>
              </p:nvSpPr>
              <p:spPr bwMode="auto">
                <a:xfrm>
                  <a:off x="1448037" y="2385536"/>
                  <a:ext cx="237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indent="-285750" eaLnBrk="1" hangingPunct="1"/>
                  <a:r>
                    <a:rPr lang="en-US" altLang="en-US" sz="1600" dirty="0">
                      <a:solidFill>
                        <a:srgbClr val="FF0000"/>
                      </a:solidFill>
                      <a:latin typeface="Arial Narrow" panose="020B0606020202030204" pitchFamily="34" charset="0"/>
                    </a:rPr>
                    <a:t>Technology Search Services</a:t>
                  </a:r>
                </a:p>
              </p:txBody>
            </p:sp>
            <p:pic>
              <p:nvPicPr>
                <p:cNvPr id="59"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4953000" y="5421868"/>
                <a:ext cx="3138178" cy="369332"/>
                <a:chOff x="1143000" y="3180395"/>
                <a:chExt cx="3138178" cy="369332"/>
              </a:xfrm>
            </p:grpSpPr>
            <p:sp>
              <p:nvSpPr>
                <p:cNvPr id="55" name="Rectangle 3"/>
                <p:cNvSpPr>
                  <a:spLocks noChangeArrowheads="1"/>
                </p:cNvSpPr>
                <p:nvPr/>
              </p:nvSpPr>
              <p:spPr bwMode="auto">
                <a:xfrm>
                  <a:off x="1434543" y="3180395"/>
                  <a:ext cx="2846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solidFill>
                        <a:srgbClr val="FF0000"/>
                      </a:solidFill>
                      <a:latin typeface="Arial Narrow" panose="020B0606020202030204" pitchFamily="34" charset="0"/>
                    </a:rPr>
                    <a:t>Patent Analytical Services</a:t>
                  </a:r>
                  <a:endParaRPr lang="en-US" sz="1600" dirty="0">
                    <a:solidFill>
                      <a:srgbClr val="FF0000"/>
                    </a:solidFill>
                    <a:latin typeface="Arial Narrow" panose="020B0606020202030204" pitchFamily="34" charset="0"/>
                  </a:endParaRPr>
                </a:p>
              </p:txBody>
            </p:sp>
            <p:pic>
              <p:nvPicPr>
                <p:cNvPr id="56"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90674"/>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p:cNvGrpSpPr/>
              <p:nvPr/>
            </p:nvGrpSpPr>
            <p:grpSpPr>
              <a:xfrm>
                <a:off x="4953000" y="5726668"/>
                <a:ext cx="3352800" cy="369332"/>
                <a:chOff x="1143000" y="3168727"/>
                <a:chExt cx="3352800" cy="369332"/>
              </a:xfrm>
            </p:grpSpPr>
            <p:sp>
              <p:nvSpPr>
                <p:cNvPr id="53" name="Rectangle 3"/>
                <p:cNvSpPr>
                  <a:spLocks noChangeArrowheads="1"/>
                </p:cNvSpPr>
                <p:nvPr/>
              </p:nvSpPr>
              <p:spPr bwMode="auto">
                <a:xfrm>
                  <a:off x="1434543" y="3168727"/>
                  <a:ext cx="30612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solidFill>
                        <a:srgbClr val="FF0000"/>
                      </a:solidFill>
                      <a:latin typeface="Arial Narrow" panose="020B0606020202030204" pitchFamily="34" charset="0"/>
                    </a:rPr>
                    <a:t>Awareness-raising &amp; Training Services</a:t>
                  </a:r>
                  <a:endParaRPr lang="en-US" sz="1600" dirty="0">
                    <a:solidFill>
                      <a:srgbClr val="FF0000"/>
                    </a:solidFill>
                    <a:latin typeface="Arial Narrow" pitchFamily="34" charset="0"/>
                  </a:endParaRPr>
                </a:p>
              </p:txBody>
            </p:sp>
            <p:pic>
              <p:nvPicPr>
                <p:cNvPr id="54"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79006"/>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50" name="Picture 3"/>
          <p:cNvPicPr>
            <a:picLocks noGrp="1" noChangeAspect="1" noChangeArrowheads="1"/>
          </p:cNvPicPr>
          <p:nvPr>
            <p:ph idx="1"/>
          </p:nvPr>
        </p:nvPicPr>
        <p:blipFill>
          <a:blip r:embed="rId6">
            <a:extLst>
              <a:ext uri="{BEBA8EAE-BF5A-486C-A8C5-ECC9F3942E4B}">
                <a14:imgProps xmlns:a14="http://schemas.microsoft.com/office/drawing/2010/main">
                  <a14:imgLayer r:embed="rId7">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a:xfrm>
            <a:off x="914400" y="2505456"/>
            <a:ext cx="3756204" cy="336194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Rectangle 43"/>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46" name="Rectangle 45"/>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51" name="Rectangle 50"/>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52" name="Rectangle 51"/>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60" name="Rectangle 59"/>
          <p:cNvSpPr/>
          <p:nvPr/>
        </p:nvSpPr>
        <p:spPr>
          <a:xfrm rot="5400000">
            <a:off x="-448056" y="5952744"/>
            <a:ext cx="1353312"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grpSp>
        <p:nvGrpSpPr>
          <p:cNvPr id="61" name="Group 60"/>
          <p:cNvGrpSpPr/>
          <p:nvPr/>
        </p:nvGrpSpPr>
        <p:grpSpPr>
          <a:xfrm>
            <a:off x="838200" y="1167715"/>
            <a:ext cx="7667790" cy="661085"/>
            <a:chOff x="1189816" y="2804160"/>
            <a:chExt cx="7667790" cy="676325"/>
          </a:xfrm>
        </p:grpSpPr>
        <p:grpSp>
          <p:nvGrpSpPr>
            <p:cNvPr id="62" name="Group 61"/>
            <p:cNvGrpSpPr/>
            <p:nvPr/>
          </p:nvGrpSpPr>
          <p:grpSpPr>
            <a:xfrm>
              <a:off x="1189816" y="2819400"/>
              <a:ext cx="7667790" cy="661085"/>
              <a:chOff x="752303" y="1828800"/>
              <a:chExt cx="7667790" cy="661085"/>
            </a:xfrm>
          </p:grpSpPr>
          <p:sp>
            <p:nvSpPr>
              <p:cNvPr id="64" name="object 3"/>
              <p:cNvSpPr>
                <a:spLocks/>
              </p:cNvSpPr>
              <p:nvPr/>
            </p:nvSpPr>
            <p:spPr bwMode="auto">
              <a:xfrm flipH="1">
                <a:off x="1104893" y="1936894"/>
                <a:ext cx="7315200" cy="457200"/>
              </a:xfrm>
              <a:prstGeom prst="homePlate">
                <a:avLst>
                  <a:gd name="adj" fmla="val 50012"/>
                </a:avLst>
              </a:prstGeom>
              <a:solidFill>
                <a:srgbClr val="FF660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200" b="1" i="1" dirty="0">
                    <a:solidFill>
                      <a:schemeClr val="bg1">
                        <a:lumMod val="95000"/>
                      </a:schemeClr>
                    </a:solidFill>
                    <a:latin typeface="Arial Narrow" panose="020B0606020202030204" pitchFamily="34" charset="0"/>
                  </a:rPr>
                  <a:t>     Technology and Innovation Support Centers (TISCs)</a:t>
                </a:r>
              </a:p>
            </p:txBody>
          </p:sp>
          <p:pic>
            <p:nvPicPr>
              <p:cNvPr id="65" name="Picture 11" descr="Image result for circle"/>
              <p:cNvPicPr>
                <a:picLocks noChangeAspect="1" noChangeArrowheads="1"/>
              </p:cNvPicPr>
              <p:nvPr/>
            </p:nvPicPr>
            <p:blipFill>
              <a:blip r:embed="rId8" cstate="print">
                <a:duotone>
                  <a:prstClr val="black"/>
                  <a:srgbClr val="FF6600">
                    <a:tint val="45000"/>
                    <a:satMod val="400000"/>
                  </a:srgbClr>
                </a:duotone>
                <a:extLst>
                  <a:ext uri="{BEBA8EAE-BF5A-486C-A8C5-ECC9F3942E4B}">
                    <a14:imgProps xmlns:a14="http://schemas.microsoft.com/office/drawing/2010/main">
                      <a14:imgLayer r:embed="rId9">
                        <a14:imgEffect>
                          <a14:artisticLineDrawing/>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2303" y="18288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63" name="Oval 62"/>
            <p:cNvSpPr/>
            <p:nvPr/>
          </p:nvSpPr>
          <p:spPr>
            <a:xfrm>
              <a:off x="1584960" y="2804160"/>
              <a:ext cx="320040" cy="327418"/>
            </a:xfrm>
            <a:prstGeom prst="ellipse">
              <a:avLst/>
            </a:prstGeom>
            <a:solidFill>
              <a:srgbClr val="FF66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solidFill>
                  <a:latin typeface="Arial Narrow" panose="020B0606020202030204" pitchFamily="34" charset="0"/>
                </a:rPr>
                <a:t>3</a:t>
              </a:r>
            </a:p>
          </p:txBody>
        </p:sp>
      </p:grpSp>
      <p:sp>
        <p:nvSpPr>
          <p:cNvPr id="69" name="Rectangle 68"/>
          <p:cNvSpPr/>
          <p:nvPr/>
        </p:nvSpPr>
        <p:spPr>
          <a:xfrm>
            <a:off x="609600" y="5867400"/>
            <a:ext cx="7086600" cy="877163"/>
          </a:xfrm>
          <a:prstGeom prst="rect">
            <a:avLst/>
          </a:prstGeom>
        </p:spPr>
        <p:txBody>
          <a:bodyPr wrap="square">
            <a:spAutoFit/>
          </a:bodyPr>
          <a:lstStyle/>
          <a:p>
            <a:pPr lvl="0" algn="ctr" eaLnBrk="1" hangingPunct="1"/>
            <a:r>
              <a:rPr lang="en-US" sz="1700" b="1" i="1" dirty="0">
                <a:solidFill>
                  <a:srgbClr val="FF0000"/>
                </a:solidFill>
                <a:latin typeface="Arial Narrow" pitchFamily="34" charset="0"/>
              </a:rPr>
              <a:t>Provide the local research and business community with expert assistance </a:t>
            </a:r>
          </a:p>
          <a:p>
            <a:pPr lvl="0" algn="ctr" eaLnBrk="1" hangingPunct="1"/>
            <a:r>
              <a:rPr lang="en-US" sz="1700" b="1" i="1" dirty="0">
                <a:solidFill>
                  <a:srgbClr val="FF0000"/>
                </a:solidFill>
                <a:latin typeface="Arial Narrow" pitchFamily="34" charset="0"/>
              </a:rPr>
              <a:t>in the effective retrieval of technological information including resources </a:t>
            </a:r>
          </a:p>
          <a:p>
            <a:pPr lvl="0" algn="ctr" eaLnBrk="1" hangingPunct="1"/>
            <a:r>
              <a:rPr lang="en-US" sz="1700" b="1" i="1" dirty="0">
                <a:solidFill>
                  <a:srgbClr val="FF0000"/>
                </a:solidFill>
                <a:latin typeface="Arial Narrow" pitchFamily="34" charset="0"/>
              </a:rPr>
              <a:t>such as online access to patent, scientific and technical journal databases. </a:t>
            </a:r>
          </a:p>
        </p:txBody>
      </p:sp>
      <p:sp>
        <p:nvSpPr>
          <p:cNvPr id="70" name="Rectangle 3"/>
          <p:cNvSpPr>
            <a:spLocks noChangeArrowheads="1"/>
          </p:cNvSpPr>
          <p:nvPr/>
        </p:nvSpPr>
        <p:spPr bwMode="auto">
          <a:xfrm>
            <a:off x="1066800" y="1828800"/>
            <a:ext cx="7848600" cy="67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Aft>
                <a:spcPts val="0"/>
              </a:spcAft>
            </a:pPr>
            <a:r>
              <a:rPr lang="en-US" sz="1700" b="1" i="1" dirty="0">
                <a:solidFill>
                  <a:srgbClr val="660033"/>
                </a:solidFill>
                <a:latin typeface="Arial Narrow" pitchFamily="34" charset="0"/>
              </a:rPr>
              <a:t>Institutional and infrastructural function </a:t>
            </a:r>
            <a:r>
              <a:rPr lang="en-US" sz="1700" i="1" dirty="0">
                <a:solidFill>
                  <a:srgbClr val="660033"/>
                </a:solidFill>
                <a:latin typeface="Arial Narrow" pitchFamily="34" charset="0"/>
              </a:rPr>
              <a:t>established in respond to the need of accessing technical &amp; scientific information designed under the leadership of </a:t>
            </a:r>
            <a:r>
              <a:rPr lang="en-US" sz="1700" b="1" i="1" dirty="0">
                <a:solidFill>
                  <a:srgbClr val="660033"/>
                </a:solidFill>
                <a:latin typeface="Arial Narrow" pitchFamily="34" charset="0"/>
              </a:rPr>
              <a:t>Dr. Francis </a:t>
            </a:r>
            <a:r>
              <a:rPr lang="en-US" sz="1700" b="1" i="1" dirty="0" err="1">
                <a:solidFill>
                  <a:srgbClr val="660033"/>
                </a:solidFill>
                <a:latin typeface="Arial Narrow" pitchFamily="34" charset="0"/>
              </a:rPr>
              <a:t>Gurry</a:t>
            </a:r>
            <a:r>
              <a:rPr lang="en-US" sz="1700" b="1" i="1" dirty="0">
                <a:solidFill>
                  <a:srgbClr val="660033"/>
                </a:solidFill>
                <a:latin typeface="Arial Narrow" pitchFamily="34" charset="0"/>
              </a:rPr>
              <a:t> – WIPO DG</a:t>
            </a:r>
          </a:p>
        </p:txBody>
      </p:sp>
    </p:spTree>
    <p:extLst>
      <p:ext uri="{BB962C8B-B14F-4D97-AF65-F5344CB8AC3E}">
        <p14:creationId xmlns:p14="http://schemas.microsoft.com/office/powerpoint/2010/main" val="1990722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0"/>
                                        </p:tgtEl>
                                        <p:attrNameLst>
                                          <p:attrName>style.visibility</p:attrName>
                                        </p:attrNameLst>
                                      </p:cBhvr>
                                      <p:to>
                                        <p:strVal val="visible"/>
                                      </p:to>
                                    </p:set>
                                    <p:anim calcmode="lin" valueType="num">
                                      <p:cBhvr>
                                        <p:cTn id="14" dur="500" fill="hold"/>
                                        <p:tgtEl>
                                          <p:spTgt spid="70"/>
                                        </p:tgtEl>
                                        <p:attrNameLst>
                                          <p:attrName>ppt_w</p:attrName>
                                        </p:attrNameLst>
                                      </p:cBhvr>
                                      <p:tavLst>
                                        <p:tav tm="0">
                                          <p:val>
                                            <p:fltVal val="0"/>
                                          </p:val>
                                        </p:tav>
                                        <p:tav tm="100000">
                                          <p:val>
                                            <p:strVal val="#ppt_w"/>
                                          </p:val>
                                        </p:tav>
                                      </p:tavLst>
                                    </p:anim>
                                    <p:anim calcmode="lin" valueType="num">
                                      <p:cBhvr>
                                        <p:cTn id="15" dur="500" fill="hold"/>
                                        <p:tgtEl>
                                          <p:spTgt spid="70"/>
                                        </p:tgtEl>
                                        <p:attrNameLst>
                                          <p:attrName>ppt_h</p:attrName>
                                        </p:attrNameLst>
                                      </p:cBhvr>
                                      <p:tavLst>
                                        <p:tav tm="0">
                                          <p:val>
                                            <p:fltVal val="0"/>
                                          </p:val>
                                        </p:tav>
                                        <p:tav tm="100000">
                                          <p:val>
                                            <p:strVal val="#ppt_h"/>
                                          </p:val>
                                        </p:tav>
                                      </p:tavLst>
                                    </p:anim>
                                    <p:animEffect transition="in" filter="fade">
                                      <p:cBhvr>
                                        <p:cTn id="16" dur="500"/>
                                        <p:tgtEl>
                                          <p:spTgt spid="7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ppt_w</p:attrName>
                                        </p:attrNameLst>
                                      </p:cBhvr>
                                      <p:tavLst>
                                        <p:tav tm="0">
                                          <p:val>
                                            <p:fltVal val="0"/>
                                          </p:val>
                                        </p:tav>
                                        <p:tav tm="100000">
                                          <p:val>
                                            <p:strVal val="#ppt_w"/>
                                          </p:val>
                                        </p:tav>
                                      </p:tavLst>
                                    </p:anim>
                                    <p:anim calcmode="lin" valueType="num">
                                      <p:cBhvr>
                                        <p:cTn id="22" dur="500" fill="hold"/>
                                        <p:tgtEl>
                                          <p:spTgt spid="50"/>
                                        </p:tgtEl>
                                        <p:attrNameLst>
                                          <p:attrName>ppt_h</p:attrName>
                                        </p:attrNameLst>
                                      </p:cBhvr>
                                      <p:tavLst>
                                        <p:tav tm="0">
                                          <p:val>
                                            <p:fltVal val="0"/>
                                          </p:val>
                                        </p:tav>
                                        <p:tav tm="100000">
                                          <p:val>
                                            <p:strVal val="#ppt_h"/>
                                          </p:val>
                                        </p:tav>
                                      </p:tavLst>
                                    </p:anim>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9"/>
                                        </p:tgtEl>
                                        <p:attrNameLst>
                                          <p:attrName>style.visibility</p:attrName>
                                        </p:attrNameLst>
                                      </p:cBhvr>
                                      <p:to>
                                        <p:strVal val="visible"/>
                                      </p:to>
                                    </p:set>
                                    <p:anim calcmode="lin" valueType="num">
                                      <p:cBhvr>
                                        <p:cTn id="42" dur="500" fill="hold"/>
                                        <p:tgtEl>
                                          <p:spTgt spid="69"/>
                                        </p:tgtEl>
                                        <p:attrNameLst>
                                          <p:attrName>ppt_w</p:attrName>
                                        </p:attrNameLst>
                                      </p:cBhvr>
                                      <p:tavLst>
                                        <p:tav tm="0">
                                          <p:val>
                                            <p:fltVal val="0"/>
                                          </p:val>
                                        </p:tav>
                                        <p:tav tm="100000">
                                          <p:val>
                                            <p:strVal val="#ppt_w"/>
                                          </p:val>
                                        </p:tav>
                                      </p:tavLst>
                                    </p:anim>
                                    <p:anim calcmode="lin" valueType="num">
                                      <p:cBhvr>
                                        <p:cTn id="43" dur="500" fill="hold"/>
                                        <p:tgtEl>
                                          <p:spTgt spid="69"/>
                                        </p:tgtEl>
                                        <p:attrNameLst>
                                          <p:attrName>ppt_h</p:attrName>
                                        </p:attrNameLst>
                                      </p:cBhvr>
                                      <p:tavLst>
                                        <p:tav tm="0">
                                          <p:val>
                                            <p:fltVal val="0"/>
                                          </p:val>
                                        </p:tav>
                                        <p:tav tm="100000">
                                          <p:val>
                                            <p:strVal val="#ppt_h"/>
                                          </p:val>
                                        </p:tav>
                                      </p:tavLst>
                                    </p:anim>
                                    <p:animEffect transition="in" filter="fade">
                                      <p:cBhvr>
                                        <p:cTn id="4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19</a:t>
            </a:fld>
            <a:endParaRPr lang="th-TH" altLang="en-US" sz="1200">
              <a:solidFill>
                <a:srgbClr val="888888"/>
              </a:solidFill>
              <a:latin typeface="Calibri" pitchFamily="34" charset="0"/>
              <a:cs typeface="Arial" pitchFamily="34" charset="0"/>
            </a:endParaRPr>
          </a:p>
        </p:txBody>
      </p:sp>
      <p:sp>
        <p:nvSpPr>
          <p:cNvPr id="5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What are the roles of WIPO?</a:t>
            </a:r>
          </a:p>
        </p:txBody>
      </p:sp>
      <p:pic>
        <p:nvPicPr>
          <p:cNvPr id="4104" name="Picture 5" descr="WIPO-E-BLU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3"/>
          <p:cNvSpPr>
            <a:spLocks noChangeArrowheads="1"/>
          </p:cNvSpPr>
          <p:nvPr/>
        </p:nvSpPr>
        <p:spPr bwMode="auto">
          <a:xfrm>
            <a:off x="4876800" y="4607195"/>
            <a:ext cx="3200400" cy="1565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indent="-285750" eaLnBrk="1" hangingPunct="1">
              <a:spcBef>
                <a:spcPts val="1000"/>
              </a:spcBef>
              <a:spcAft>
                <a:spcPts val="600"/>
              </a:spcAft>
            </a:pPr>
            <a:r>
              <a:rPr lang="en-US" altLang="en-US" sz="1600" b="1" i="1" dirty="0">
                <a:solidFill>
                  <a:srgbClr val="FF0000"/>
                </a:solidFill>
                <a:latin typeface="Arial Narrow" panose="020B0606020202030204" pitchFamily="34" charset="0"/>
              </a:rPr>
              <a:t>&gt; User-friendly</a:t>
            </a:r>
          </a:p>
          <a:p>
            <a:pPr indent="-285750" eaLnBrk="1" hangingPunct="1">
              <a:spcBef>
                <a:spcPts val="0"/>
              </a:spcBef>
              <a:spcAft>
                <a:spcPts val="600"/>
              </a:spcAft>
            </a:pPr>
            <a:r>
              <a:rPr lang="en-US" altLang="en-US" sz="1600" b="1" i="1" dirty="0">
                <a:solidFill>
                  <a:srgbClr val="FF0000"/>
                </a:solidFill>
                <a:latin typeface="Arial Narrow" panose="020B0606020202030204" pitchFamily="34" charset="0"/>
              </a:rPr>
              <a:t>&gt; Fully searchable</a:t>
            </a:r>
          </a:p>
          <a:p>
            <a:pPr indent="-285750" eaLnBrk="1" hangingPunct="1">
              <a:spcBef>
                <a:spcPts val="0"/>
              </a:spcBef>
              <a:spcAft>
                <a:spcPts val="600"/>
              </a:spcAft>
            </a:pPr>
            <a:r>
              <a:rPr lang="en-US" altLang="en-US" sz="1600" b="1" i="1" dirty="0">
                <a:solidFill>
                  <a:srgbClr val="FF0000"/>
                </a:solidFill>
                <a:latin typeface="Arial Narrow" panose="020B0606020202030204" pitchFamily="34" charset="0"/>
              </a:rPr>
              <a:t>&gt; Free of charge</a:t>
            </a:r>
          </a:p>
          <a:p>
            <a:pPr indent="-285750" eaLnBrk="1" hangingPunct="1">
              <a:spcBef>
                <a:spcPts val="0"/>
              </a:spcBef>
              <a:spcAft>
                <a:spcPts val="0"/>
              </a:spcAft>
            </a:pPr>
            <a:r>
              <a:rPr lang="en-US" altLang="en-US" sz="1600" b="1" i="1" dirty="0">
                <a:solidFill>
                  <a:srgbClr val="FF0000"/>
                </a:solidFill>
                <a:latin typeface="Arial Narrow" panose="020B0606020202030204" pitchFamily="34" charset="0"/>
              </a:rPr>
              <a:t>&gt; Easy for anyone, anywhere to access </a:t>
            </a:r>
          </a:p>
          <a:p>
            <a:pPr indent="-285750" eaLnBrk="1" hangingPunct="1">
              <a:spcBef>
                <a:spcPts val="0"/>
              </a:spcBef>
              <a:spcAft>
                <a:spcPts val="0"/>
              </a:spcAft>
            </a:pPr>
            <a:r>
              <a:rPr lang="en-US" altLang="en-US" sz="1600" b="1" i="1" dirty="0">
                <a:solidFill>
                  <a:srgbClr val="FF0000"/>
                </a:solidFill>
                <a:latin typeface="Arial Narrow" panose="020B0606020202030204" pitchFamily="34" charset="0"/>
              </a:rPr>
              <a:t>the wealth of information generated </a:t>
            </a:r>
          </a:p>
          <a:p>
            <a:pPr indent="-285750" eaLnBrk="1" hangingPunct="1">
              <a:spcBef>
                <a:spcPts val="0"/>
              </a:spcBef>
              <a:spcAft>
                <a:spcPts val="0"/>
              </a:spcAft>
            </a:pPr>
            <a:r>
              <a:rPr lang="en-US" altLang="en-US" sz="1600" b="1" i="1" dirty="0">
                <a:solidFill>
                  <a:srgbClr val="FF0000"/>
                </a:solidFill>
                <a:latin typeface="Arial Narrow" panose="020B0606020202030204" pitchFamily="34" charset="0"/>
              </a:rPr>
              <a:t>by the global IP system</a:t>
            </a:r>
          </a:p>
          <a:p>
            <a:pPr marL="285750" indent="-285750" eaLnBrk="1" hangingPunct="1">
              <a:lnSpc>
                <a:spcPct val="90000"/>
              </a:lnSpc>
              <a:spcAft>
                <a:spcPts val="600"/>
              </a:spcAft>
              <a:buFont typeface="Arial" panose="020B0604020202020204" pitchFamily="34" charset="0"/>
              <a:buChar char="•"/>
            </a:pPr>
            <a:endParaRPr lang="en-US" altLang="en-US" sz="1600" b="1" i="1" dirty="0">
              <a:solidFill>
                <a:srgbClr val="FF0000"/>
              </a:solidFill>
              <a:latin typeface="Arial Narrow" panose="020B0606020202030204" pitchFamily="34" charset="0"/>
            </a:endParaRPr>
          </a:p>
        </p:txBody>
      </p:sp>
      <p:grpSp>
        <p:nvGrpSpPr>
          <p:cNvPr id="7" name="Group 6"/>
          <p:cNvGrpSpPr/>
          <p:nvPr/>
        </p:nvGrpSpPr>
        <p:grpSpPr>
          <a:xfrm>
            <a:off x="1023793" y="2450068"/>
            <a:ext cx="7896369" cy="2045733"/>
            <a:chOff x="1023793" y="2450068"/>
            <a:chExt cx="7896369" cy="2045733"/>
          </a:xfrm>
        </p:grpSpPr>
        <p:grpSp>
          <p:nvGrpSpPr>
            <p:cNvPr id="88" name="Group 87"/>
            <p:cNvGrpSpPr/>
            <p:nvPr/>
          </p:nvGrpSpPr>
          <p:grpSpPr>
            <a:xfrm>
              <a:off x="1037771" y="2450068"/>
              <a:ext cx="7344229" cy="369332"/>
              <a:chOff x="1156494" y="2385536"/>
              <a:chExt cx="7344229" cy="369332"/>
            </a:xfrm>
          </p:grpSpPr>
          <p:sp>
            <p:nvSpPr>
              <p:cNvPr id="98" name="Rectangle 3"/>
              <p:cNvSpPr>
                <a:spLocks noChangeArrowheads="1"/>
              </p:cNvSpPr>
              <p:nvPr/>
            </p:nvSpPr>
            <p:spPr bwMode="auto">
              <a:xfrm>
                <a:off x="1448037" y="2385536"/>
                <a:ext cx="7052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indent="-285750" eaLnBrk="1" hangingPunct="1"/>
                <a:r>
                  <a:rPr lang="en-US" altLang="en-US" sz="1800" b="1" dirty="0">
                    <a:solidFill>
                      <a:srgbClr val="FF0000"/>
                    </a:solidFill>
                    <a:latin typeface="Arial Narrow" panose="020B0606020202030204" pitchFamily="34" charset="0"/>
                  </a:rPr>
                  <a:t>PATENTSCOPE </a:t>
                </a:r>
                <a:r>
                  <a:rPr lang="en-US" altLang="en-US" sz="1600" b="1" i="1" dirty="0">
                    <a:solidFill>
                      <a:srgbClr val="660033"/>
                    </a:solidFill>
                    <a:latin typeface="Arial Narrow" panose="020B0606020202030204" pitchFamily="34" charset="0"/>
                  </a:rPr>
                  <a:t>– </a:t>
                </a:r>
                <a:r>
                  <a:rPr lang="en-US" sz="1600" i="1" dirty="0">
                    <a:solidFill>
                      <a:srgbClr val="660033"/>
                    </a:solidFill>
                    <a:latin typeface="Arial Narrow" pitchFamily="34" charset="0"/>
                  </a:rPr>
                  <a:t>allows users to search the technology contained in more than 67 million patent documents. </a:t>
                </a:r>
                <a:r>
                  <a:rPr lang="en-US" sz="1300" i="1" dirty="0">
                    <a:solidFill>
                      <a:srgbClr val="660033"/>
                    </a:solidFill>
                    <a:latin typeface="Arial Narrow" pitchFamily="34" charset="0"/>
                  </a:rPr>
                  <a:t>(including international patent applications submitted under the PCT)</a:t>
                </a:r>
              </a:p>
              <a:p>
                <a:pPr indent="-285750" eaLnBrk="1" hangingPunct="1"/>
                <a:endParaRPr lang="en-US" altLang="en-US" sz="1800" b="1" dirty="0">
                  <a:solidFill>
                    <a:srgbClr val="FF0000"/>
                  </a:solidFill>
                  <a:latin typeface="Arial Narrow" panose="020B0606020202030204" pitchFamily="34" charset="0"/>
                </a:endParaRPr>
              </a:p>
            </p:txBody>
          </p:sp>
          <p:pic>
            <p:nvPicPr>
              <p:cNvPr id="99"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461736"/>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p:cNvGrpSpPr/>
            <p:nvPr/>
          </p:nvGrpSpPr>
          <p:grpSpPr>
            <a:xfrm>
              <a:off x="1023793" y="2983468"/>
              <a:ext cx="7815407" cy="597932"/>
              <a:chOff x="1143000" y="3221354"/>
              <a:chExt cx="7815407" cy="597932"/>
            </a:xfrm>
          </p:grpSpPr>
          <p:sp>
            <p:nvSpPr>
              <p:cNvPr id="96" name="Rectangle 3"/>
              <p:cNvSpPr>
                <a:spLocks noChangeArrowheads="1"/>
              </p:cNvSpPr>
              <p:nvPr/>
            </p:nvSpPr>
            <p:spPr bwMode="auto">
              <a:xfrm>
                <a:off x="1434543" y="3221354"/>
                <a:ext cx="7523864" cy="59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dirty="0">
                    <a:solidFill>
                      <a:srgbClr val="FF0000"/>
                    </a:solidFill>
                    <a:latin typeface="Arial Narrow" pitchFamily="34" charset="0"/>
                  </a:rPr>
                  <a:t>Global Brand Database </a:t>
                </a:r>
                <a:r>
                  <a:rPr lang="en-US" sz="1600" i="1" dirty="0">
                    <a:solidFill>
                      <a:srgbClr val="660033"/>
                    </a:solidFill>
                    <a:latin typeface="Arial Narrow" panose="020B0606020202030204" pitchFamily="34" charset="0"/>
                  </a:rPr>
                  <a:t>– trademarks, appellations of origin and official emblems from </a:t>
                </a:r>
              </a:p>
              <a:p>
                <a:pPr eaLnBrk="1" hangingPunct="1"/>
                <a:r>
                  <a:rPr lang="en-US" sz="1600" i="1" dirty="0">
                    <a:solidFill>
                      <a:srgbClr val="660033"/>
                    </a:solidFill>
                    <a:latin typeface="Arial Narrow" panose="020B0606020202030204" pitchFamily="34" charset="0"/>
                  </a:rPr>
                  <a:t>multiple national and international sources </a:t>
                </a:r>
                <a:r>
                  <a:rPr lang="en-US" sz="1300" i="1" dirty="0">
                    <a:solidFill>
                      <a:srgbClr val="660033"/>
                    </a:solidFill>
                    <a:latin typeface="Arial Narrow" pitchFamily="34" charset="0"/>
                  </a:rPr>
                  <a:t>(including marks registered through WIPO’s Madrid System)</a:t>
                </a:r>
              </a:p>
              <a:p>
                <a:pPr eaLnBrk="1" hangingPunct="1"/>
                <a:endParaRPr lang="en-US" sz="1800" b="1" dirty="0">
                  <a:solidFill>
                    <a:srgbClr val="FF0000"/>
                  </a:solidFill>
                  <a:latin typeface="Arial Narrow" panose="020B0606020202030204" pitchFamily="34" charset="0"/>
                </a:endParaRPr>
              </a:p>
            </p:txBody>
          </p:sp>
          <p:pic>
            <p:nvPicPr>
              <p:cNvPr id="97"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285886"/>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p:cNvGrpSpPr/>
            <p:nvPr/>
          </p:nvGrpSpPr>
          <p:grpSpPr>
            <a:xfrm>
              <a:off x="1037050" y="3820279"/>
              <a:ext cx="7883112" cy="675522"/>
              <a:chOff x="1143000" y="3274217"/>
              <a:chExt cx="7883112" cy="675522"/>
            </a:xfrm>
          </p:grpSpPr>
          <p:sp>
            <p:nvSpPr>
              <p:cNvPr id="94" name="Rectangle 3"/>
              <p:cNvSpPr>
                <a:spLocks noChangeArrowheads="1"/>
              </p:cNvSpPr>
              <p:nvPr/>
            </p:nvSpPr>
            <p:spPr bwMode="auto">
              <a:xfrm>
                <a:off x="1421285" y="3274217"/>
                <a:ext cx="7604827" cy="6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dirty="0">
                    <a:solidFill>
                      <a:srgbClr val="FF0000"/>
                    </a:solidFill>
                    <a:latin typeface="Arial Narrow" panose="020B0606020202030204" pitchFamily="34" charset="0"/>
                  </a:rPr>
                  <a:t>Global </a:t>
                </a:r>
                <a:r>
                  <a:rPr lang="en-US" sz="1800" b="1" dirty="0" err="1">
                    <a:solidFill>
                      <a:srgbClr val="FF0000"/>
                    </a:solidFill>
                    <a:latin typeface="Arial Narrow" panose="020B0606020202030204" pitchFamily="34" charset="0"/>
                  </a:rPr>
                  <a:t>Re:Search</a:t>
                </a:r>
                <a:r>
                  <a:rPr lang="en-US" sz="1800" b="1" dirty="0">
                    <a:solidFill>
                      <a:srgbClr val="FF0000"/>
                    </a:solidFill>
                    <a:latin typeface="Arial Narrow" panose="020B0606020202030204" pitchFamily="34" charset="0"/>
                  </a:rPr>
                  <a:t> </a:t>
                </a:r>
                <a:r>
                  <a:rPr lang="en-US" sz="1600" dirty="0">
                    <a:solidFill>
                      <a:srgbClr val="660033"/>
                    </a:solidFill>
                    <a:latin typeface="Arial Narrow" panose="020B0606020202030204" pitchFamily="34" charset="0"/>
                  </a:rPr>
                  <a:t>- </a:t>
                </a:r>
                <a:r>
                  <a:rPr lang="en-US" sz="1600" i="1" dirty="0">
                    <a:solidFill>
                      <a:srgbClr val="660033"/>
                    </a:solidFill>
                    <a:latin typeface="Arial Narrow" pitchFamily="34" charset="0"/>
                  </a:rPr>
                  <a:t>public access to IP, including pharmaceutical compounds, technologies, data </a:t>
                </a:r>
              </a:p>
              <a:p>
                <a:pPr eaLnBrk="1" hangingPunct="1"/>
                <a:r>
                  <a:rPr lang="en-US" sz="1600" i="1" dirty="0">
                    <a:solidFill>
                      <a:srgbClr val="660033"/>
                    </a:solidFill>
                    <a:latin typeface="Arial Narrow" pitchFamily="34" charset="0"/>
                  </a:rPr>
                  <a:t>&amp; know-how available for R&amp;D of </a:t>
                </a:r>
                <a:r>
                  <a:rPr lang="en-US" sz="1600" b="1" i="1" dirty="0">
                    <a:solidFill>
                      <a:srgbClr val="660033"/>
                    </a:solidFill>
                    <a:latin typeface="Arial Narrow" pitchFamily="34" charset="0"/>
                  </a:rPr>
                  <a:t>Neglected Tropical Diseases (NTDs), Tuberculosis, Malaria.</a:t>
                </a:r>
                <a:r>
                  <a:rPr lang="en-US" sz="1600" i="1" dirty="0">
                    <a:solidFill>
                      <a:srgbClr val="660033"/>
                    </a:solidFill>
                    <a:latin typeface="Arial Narrow" pitchFamily="34" charset="0"/>
                  </a:rPr>
                  <a:t> </a:t>
                </a:r>
              </a:p>
              <a:p>
                <a:pPr eaLnBrk="1" hangingPunct="1"/>
                <a:r>
                  <a:rPr lang="en-US" sz="1600" b="1" i="1" dirty="0">
                    <a:solidFill>
                      <a:srgbClr val="660033"/>
                    </a:solidFill>
                    <a:latin typeface="Arial Narrow" panose="020B0606020202030204" pitchFamily="34" charset="0"/>
                  </a:rPr>
                  <a:t> </a:t>
                </a:r>
              </a:p>
            </p:txBody>
          </p:sp>
          <p:pic>
            <p:nvPicPr>
              <p:cNvPr id="95"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350417"/>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1041106" y="3505200"/>
              <a:ext cx="7798094" cy="381000"/>
              <a:chOff x="1156494" y="2555559"/>
              <a:chExt cx="7798094" cy="381000"/>
            </a:xfrm>
          </p:grpSpPr>
          <p:sp>
            <p:nvSpPr>
              <p:cNvPr id="92" name="Rectangle 3"/>
              <p:cNvSpPr>
                <a:spLocks noChangeArrowheads="1"/>
              </p:cNvSpPr>
              <p:nvPr/>
            </p:nvSpPr>
            <p:spPr bwMode="auto">
              <a:xfrm>
                <a:off x="1431446" y="2555559"/>
                <a:ext cx="752314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dirty="0">
                    <a:solidFill>
                      <a:srgbClr val="FF0000"/>
                    </a:solidFill>
                    <a:latin typeface="Arial Narrow" panose="020B0606020202030204" pitchFamily="34" charset="0"/>
                  </a:rPr>
                  <a:t>WIPO Lex </a:t>
                </a:r>
                <a:r>
                  <a:rPr lang="en-US" sz="1600" i="1" dirty="0">
                    <a:solidFill>
                      <a:srgbClr val="660033"/>
                    </a:solidFill>
                    <a:latin typeface="Arial Narrow" panose="020B0606020202030204" pitchFamily="34" charset="0"/>
                  </a:rPr>
                  <a:t>- </a:t>
                </a:r>
                <a:r>
                  <a:rPr lang="en-US" altLang="en-US" sz="1600" i="1" dirty="0">
                    <a:solidFill>
                      <a:srgbClr val="660033"/>
                    </a:solidFill>
                    <a:latin typeface="Arial Narrow" panose="020B0606020202030204" pitchFamily="34" charset="0"/>
                  </a:rPr>
                  <a:t>one-stop search facility for national laws/treaties on IP of WIPO, WTO &amp; UN Members</a:t>
                </a:r>
                <a:endParaRPr lang="en-US" sz="1600" i="1" dirty="0">
                  <a:solidFill>
                    <a:srgbClr val="660033"/>
                  </a:solidFill>
                  <a:latin typeface="Arial Narrow" panose="020B0606020202030204" pitchFamily="34" charset="0"/>
                </a:endParaRPr>
              </a:p>
            </p:txBody>
          </p:sp>
          <p:pic>
            <p:nvPicPr>
              <p:cNvPr id="93"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569053"/>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3554" name="Picture 2" descr="Image result for data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520466"/>
            <a:ext cx="3701968" cy="203273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37" name="Rectangle 36"/>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38" name="Rectangle 37"/>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39" name="Rectangle 38"/>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40" name="Rectangle 39"/>
          <p:cNvSpPr/>
          <p:nvPr/>
        </p:nvSpPr>
        <p:spPr>
          <a:xfrm rot="5400000">
            <a:off x="-448056" y="5952744"/>
            <a:ext cx="1353312"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grpSp>
        <p:nvGrpSpPr>
          <p:cNvPr id="46" name="Group 45"/>
          <p:cNvGrpSpPr/>
          <p:nvPr/>
        </p:nvGrpSpPr>
        <p:grpSpPr>
          <a:xfrm>
            <a:off x="838200" y="1167715"/>
            <a:ext cx="7667784" cy="661085"/>
            <a:chOff x="872524" y="1230244"/>
            <a:chExt cx="7667784" cy="548640"/>
          </a:xfrm>
        </p:grpSpPr>
        <p:sp>
          <p:nvSpPr>
            <p:cNvPr id="47" name="object 3"/>
            <p:cNvSpPr>
              <a:spLocks/>
            </p:cNvSpPr>
            <p:nvPr/>
          </p:nvSpPr>
          <p:spPr bwMode="auto">
            <a:xfrm flipH="1">
              <a:off x="1225108" y="1330294"/>
              <a:ext cx="7315200" cy="370884"/>
            </a:xfrm>
            <a:prstGeom prst="homePlate">
              <a:avLst>
                <a:gd name="adj" fmla="val 50012"/>
              </a:avLst>
            </a:prstGeom>
            <a:solidFill>
              <a:srgbClr val="C00000"/>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200" b="1" i="1" dirty="0">
                  <a:solidFill>
                    <a:schemeClr val="bg1"/>
                  </a:solidFill>
                  <a:latin typeface="Arial Narrow" panose="020B0606020202030204" pitchFamily="34" charset="0"/>
                </a:rPr>
                <a:t>     Global IP Databases</a:t>
              </a:r>
              <a:endParaRPr lang="en-US" sz="2200" b="1" i="1" dirty="0">
                <a:solidFill>
                  <a:schemeClr val="bg1"/>
                </a:solidFill>
                <a:latin typeface="Arial Narrow" pitchFamily="34" charset="0"/>
              </a:endParaRPr>
            </a:p>
          </p:txBody>
        </p:sp>
        <p:pic>
          <p:nvPicPr>
            <p:cNvPr id="48" name="Picture 11" descr="Image result for circle"/>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872524" y="1242607"/>
              <a:ext cx="682024" cy="53627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Oval 48"/>
            <p:cNvSpPr/>
            <p:nvPr/>
          </p:nvSpPr>
          <p:spPr>
            <a:xfrm>
              <a:off x="1267667" y="1230244"/>
              <a:ext cx="320040" cy="259619"/>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solidFill>
                  <a:latin typeface="Arial Narrow" panose="020B0606020202030204" pitchFamily="34" charset="0"/>
                </a:rPr>
                <a:t>4</a:t>
              </a:r>
            </a:p>
          </p:txBody>
        </p:sp>
      </p:grpSp>
      <p:sp>
        <p:nvSpPr>
          <p:cNvPr id="50" name="Rectangle 3"/>
          <p:cNvSpPr>
            <a:spLocks noChangeArrowheads="1"/>
          </p:cNvSpPr>
          <p:nvPr/>
        </p:nvSpPr>
        <p:spPr bwMode="auto">
          <a:xfrm>
            <a:off x="990600" y="1828800"/>
            <a:ext cx="784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Aft>
                <a:spcPts val="0"/>
              </a:spcAft>
            </a:pPr>
            <a:r>
              <a:rPr lang="en-US" sz="1700" b="1" i="1" dirty="0">
                <a:solidFill>
                  <a:srgbClr val="660033"/>
                </a:solidFill>
                <a:latin typeface="Arial Narrow" pitchFamily="34" charset="0"/>
              </a:rPr>
              <a:t>WIPO also hosts a number of IP and technology databases that make it easier for anyone, anywhere, to access the wealth of information in the IP system.</a:t>
            </a:r>
          </a:p>
        </p:txBody>
      </p:sp>
    </p:spTree>
    <p:extLst>
      <p:ext uri="{BB962C8B-B14F-4D97-AF65-F5344CB8AC3E}">
        <p14:creationId xmlns:p14="http://schemas.microsoft.com/office/powerpoint/2010/main" val="2775065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500" fill="hold"/>
                                        <p:tgtEl>
                                          <p:spTgt spid="50"/>
                                        </p:tgtEl>
                                        <p:attrNameLst>
                                          <p:attrName>ppt_w</p:attrName>
                                        </p:attrNameLst>
                                      </p:cBhvr>
                                      <p:tavLst>
                                        <p:tav tm="0">
                                          <p:val>
                                            <p:fltVal val="0"/>
                                          </p:val>
                                        </p:tav>
                                        <p:tav tm="100000">
                                          <p:val>
                                            <p:strVal val="#ppt_w"/>
                                          </p:val>
                                        </p:tav>
                                      </p:tavLst>
                                    </p:anim>
                                    <p:anim calcmode="lin" valueType="num">
                                      <p:cBhvr>
                                        <p:cTn id="15" dur="500" fill="hold"/>
                                        <p:tgtEl>
                                          <p:spTgt spid="50"/>
                                        </p:tgtEl>
                                        <p:attrNameLst>
                                          <p:attrName>ppt_h</p:attrName>
                                        </p:attrNameLst>
                                      </p:cBhvr>
                                      <p:tavLst>
                                        <p:tav tm="0">
                                          <p:val>
                                            <p:fltVal val="0"/>
                                          </p:val>
                                        </p:tav>
                                        <p:tav tm="100000">
                                          <p:val>
                                            <p:strVal val="#ppt_h"/>
                                          </p:val>
                                        </p:tav>
                                      </p:tavLst>
                                    </p:anim>
                                    <p:animEffect transition="in" filter="fade">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3554"/>
                                        </p:tgtEl>
                                        <p:attrNameLst>
                                          <p:attrName>style.visibility</p:attrName>
                                        </p:attrNameLst>
                                      </p:cBhvr>
                                      <p:to>
                                        <p:strVal val="visible"/>
                                      </p:to>
                                    </p:set>
                                    <p:anim calcmode="lin" valueType="num">
                                      <p:cBhvr>
                                        <p:cTn id="28" dur="500" fill="hold"/>
                                        <p:tgtEl>
                                          <p:spTgt spid="23554"/>
                                        </p:tgtEl>
                                        <p:attrNameLst>
                                          <p:attrName>ppt_w</p:attrName>
                                        </p:attrNameLst>
                                      </p:cBhvr>
                                      <p:tavLst>
                                        <p:tav tm="0">
                                          <p:val>
                                            <p:fltVal val="0"/>
                                          </p:val>
                                        </p:tav>
                                        <p:tav tm="100000">
                                          <p:val>
                                            <p:strVal val="#ppt_w"/>
                                          </p:val>
                                        </p:tav>
                                      </p:tavLst>
                                    </p:anim>
                                    <p:anim calcmode="lin" valueType="num">
                                      <p:cBhvr>
                                        <p:cTn id="29" dur="500" fill="hold"/>
                                        <p:tgtEl>
                                          <p:spTgt spid="23554"/>
                                        </p:tgtEl>
                                        <p:attrNameLst>
                                          <p:attrName>ppt_h</p:attrName>
                                        </p:attrNameLst>
                                      </p:cBhvr>
                                      <p:tavLst>
                                        <p:tav tm="0">
                                          <p:val>
                                            <p:fltVal val="0"/>
                                          </p:val>
                                        </p:tav>
                                        <p:tav tm="100000">
                                          <p:val>
                                            <p:strVal val="#ppt_h"/>
                                          </p:val>
                                        </p:tav>
                                      </p:tavLst>
                                    </p:anim>
                                    <p:animEffect transition="in" filter="fade">
                                      <p:cBhvr>
                                        <p:cTn id="30" dur="500"/>
                                        <p:tgtEl>
                                          <p:spTgt spid="2355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Think of an app, tool, or IT system you use daily. Was it created in Bhutan or transferred from somewhere else? How did it reach you?</a:t>
            </a:r>
          </a:p>
        </p:txBody>
      </p:sp>
    </p:spTree>
    <p:extLst>
      <p:ext uri="{BB962C8B-B14F-4D97-AF65-F5344CB8AC3E}">
        <p14:creationId xmlns:p14="http://schemas.microsoft.com/office/powerpoint/2010/main" val="31336030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20</a:t>
            </a:fld>
            <a:endParaRPr lang="th-TH" altLang="en-US" sz="1200">
              <a:solidFill>
                <a:srgbClr val="888888"/>
              </a:solidFill>
              <a:latin typeface="Calibri" pitchFamily="34" charset="0"/>
              <a:cs typeface="Arial" pitchFamily="34" charset="0"/>
            </a:endParaRPr>
          </a:p>
        </p:txBody>
      </p:sp>
      <p:pic>
        <p:nvPicPr>
          <p:cNvPr id="4104" name="Picture 5" descr="WIPO-E-BLU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4" descr="Image result for value creation"/>
          <p:cNvSpPr>
            <a:spLocks noChangeAspect="1" noChangeArrowheads="1"/>
          </p:cNvSpPr>
          <p:nvPr/>
        </p:nvSpPr>
        <p:spPr bwMode="auto">
          <a:xfrm>
            <a:off x="1090613" y="7318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6" descr="Image result for value creation"/>
          <p:cNvSpPr>
            <a:spLocks noChangeAspect="1" noChangeArrowheads="1"/>
          </p:cNvSpPr>
          <p:nvPr/>
        </p:nvSpPr>
        <p:spPr bwMode="auto">
          <a:xfrm>
            <a:off x="1243013" y="8842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object 3"/>
          <p:cNvSpPr>
            <a:spLocks/>
          </p:cNvSpPr>
          <p:nvPr/>
        </p:nvSpPr>
        <p:spPr bwMode="auto">
          <a:xfrm>
            <a:off x="0" y="4218721"/>
            <a:ext cx="5617779" cy="585788"/>
          </a:xfrm>
          <a:custGeom>
            <a:avLst/>
            <a:gdLst>
              <a:gd name="T0" fmla="*/ 0 w 5220970"/>
              <a:gd name="T1" fmla="*/ 584774 h 584835"/>
              <a:gd name="T2" fmla="*/ 5220584 w 5220970"/>
              <a:gd name="T3" fmla="*/ 584774 h 584835"/>
              <a:gd name="T4" fmla="*/ 5220584 w 5220970"/>
              <a:gd name="T5" fmla="*/ 0 h 584835"/>
              <a:gd name="T6" fmla="*/ 0 w 5220970"/>
              <a:gd name="T7" fmla="*/ 0 h 584835"/>
              <a:gd name="T8" fmla="*/ 0 w 5220970"/>
              <a:gd name="T9" fmla="*/ 584774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p:spPr>
        <p:txBody>
          <a:bodyPr lIns="0" tIns="0" rIns="0" bIns="0" anchor="ctr"/>
          <a:lstStyle/>
          <a:p>
            <a:r>
              <a:rPr lang="en-US" sz="3600" i="1" spc="-5" dirty="0">
                <a:solidFill>
                  <a:schemeClr val="bg1"/>
                </a:solidFill>
                <a:latin typeface="Arial Narrow" panose="020B0606020202030204" pitchFamily="34" charset="0"/>
              </a:rPr>
              <a:t>    Thank you</a:t>
            </a:r>
            <a:endParaRPr lang="en-US" sz="3600" i="1" dirty="0">
              <a:solidFill>
                <a:schemeClr val="bg1"/>
              </a:solidFill>
              <a:latin typeface="Arial Narrow" panose="020B0606020202030204" pitchFamily="34" charset="0"/>
            </a:endParaRPr>
          </a:p>
        </p:txBody>
      </p:sp>
      <p:grpSp>
        <p:nvGrpSpPr>
          <p:cNvPr id="2" name="Group 1"/>
          <p:cNvGrpSpPr/>
          <p:nvPr/>
        </p:nvGrpSpPr>
        <p:grpSpPr>
          <a:xfrm>
            <a:off x="3620991" y="304800"/>
            <a:ext cx="5370609" cy="3807435"/>
            <a:chOff x="3620991" y="307365"/>
            <a:chExt cx="5370609" cy="3807435"/>
          </a:xfrm>
        </p:grpSpPr>
        <p:pic>
          <p:nvPicPr>
            <p:cNvPr id="1028" name="Picture 4" descr="Image result for question"/>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114801" y="307365"/>
              <a:ext cx="4190999" cy="13690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question"/>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b="3234"/>
            <a:stretch/>
          </p:blipFill>
          <p:spPr bwMode="auto">
            <a:xfrm>
              <a:off x="3620991" y="1169889"/>
              <a:ext cx="5370609" cy="2944911"/>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53493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130300" y="1083733"/>
            <a:ext cx="6197599" cy="4648199"/>
          </a:xfrm>
        </p:spPr>
      </p:pic>
    </p:spTree>
    <p:extLst>
      <p:ext uri="{BB962C8B-B14F-4D97-AF65-F5344CB8AC3E}">
        <p14:creationId xmlns:p14="http://schemas.microsoft.com/office/powerpoint/2010/main" val="42798487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object 3"/>
          <p:cNvSpPr>
            <a:spLocks/>
          </p:cNvSpPr>
          <p:nvPr/>
        </p:nvSpPr>
        <p:spPr bwMode="auto">
          <a:xfrm>
            <a:off x="1447800" y="862013"/>
            <a:ext cx="7700963" cy="585787"/>
          </a:xfrm>
          <a:custGeom>
            <a:avLst/>
            <a:gdLst>
              <a:gd name="T0" fmla="*/ 0 w 5220970"/>
              <a:gd name="T1" fmla="*/ 585727 h 584835"/>
              <a:gd name="T2" fmla="*/ 7700894 w 5220970"/>
              <a:gd name="T3" fmla="*/ 585727 h 584835"/>
              <a:gd name="T4" fmla="*/ 7700894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What is it &amp; How is it important?</a:t>
            </a:r>
            <a:r>
              <a:rPr lang="en-US" altLang="en-US" sz="2800" b="1" i="1" dirty="0">
                <a:solidFill>
                  <a:schemeClr val="bg1"/>
                </a:solidFill>
                <a:latin typeface="Arial Narrow" pitchFamily="34" charset="0"/>
              </a:rPr>
              <a:t> </a:t>
            </a:r>
            <a:endParaRPr lang="en-US" altLang="en-US" sz="2800" i="1" dirty="0">
              <a:solidFill>
                <a:schemeClr val="bg1"/>
              </a:solidFill>
              <a:latin typeface="Arial Narrow" pitchFamily="34" charset="0"/>
            </a:endParaRPr>
          </a:p>
        </p:txBody>
      </p:sp>
      <p:sp>
        <p:nvSpPr>
          <p:cNvPr id="3075"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7AF67E34-FF3D-4237-B166-23FB0C567852}" type="slidenum">
              <a:rPr lang="th-TH" altLang="en-US" sz="1200">
                <a:solidFill>
                  <a:srgbClr val="888888"/>
                </a:solidFill>
                <a:latin typeface="Calibri" pitchFamily="34" charset="0"/>
                <a:cs typeface="Arial" pitchFamily="34" charset="0"/>
              </a:rPr>
              <a:pPr>
                <a:spcBef>
                  <a:spcPct val="0"/>
                </a:spcBef>
                <a:buFontTx/>
                <a:buNone/>
              </a:pPr>
              <a:t>4</a:t>
            </a:fld>
            <a:endParaRPr lang="th-TH" altLang="en-US" sz="1200">
              <a:solidFill>
                <a:srgbClr val="888888"/>
              </a:solidFill>
              <a:latin typeface="Calibri" pitchFamily="34" charset="0"/>
              <a:cs typeface="Arial" pitchFamily="34" charset="0"/>
            </a:endParaRPr>
          </a:p>
        </p:txBody>
      </p:sp>
      <p:sp>
        <p:nvSpPr>
          <p:cNvPr id="3077" name="Rectangle 3"/>
          <p:cNvSpPr>
            <a:spLocks noChangeArrowheads="1"/>
          </p:cNvSpPr>
          <p:nvPr/>
        </p:nvSpPr>
        <p:spPr bwMode="auto">
          <a:xfrm>
            <a:off x="533400" y="277813"/>
            <a:ext cx="50449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3200" b="1" i="1" dirty="0">
                <a:solidFill>
                  <a:srgbClr val="660033"/>
                </a:solidFill>
                <a:latin typeface="Arial Narrow" pitchFamily="34" charset="0"/>
              </a:rPr>
              <a:t>TRANSFER OF TECHNOLOGY</a:t>
            </a:r>
          </a:p>
        </p:txBody>
      </p:sp>
      <p:pic>
        <p:nvPicPr>
          <p:cNvPr id="3081"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3188986" y="1905000"/>
            <a:ext cx="4812014" cy="706337"/>
            <a:chOff x="3352800" y="1905000"/>
            <a:chExt cx="4812014" cy="706337"/>
          </a:xfrm>
        </p:grpSpPr>
        <p:sp>
          <p:nvSpPr>
            <p:cNvPr id="23" name="object 3"/>
            <p:cNvSpPr>
              <a:spLocks/>
            </p:cNvSpPr>
            <p:nvPr/>
          </p:nvSpPr>
          <p:spPr bwMode="auto">
            <a:xfrm flipH="1">
              <a:off x="3716639" y="1994024"/>
              <a:ext cx="4448175" cy="548640"/>
            </a:xfrm>
            <a:prstGeom prst="homePlate">
              <a:avLst>
                <a:gd name="adj" fmla="val 50012"/>
              </a:avLst>
            </a:prstGeom>
            <a:noFill/>
            <a:ln>
              <a:noFill/>
            </a:ln>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2000" b="1" i="1" dirty="0">
                  <a:solidFill>
                    <a:srgbClr val="660033"/>
                  </a:solidFill>
                  <a:latin typeface="Arial Narrow" pitchFamily="34" charset="0"/>
                </a:rPr>
                <a:t>     I. </a:t>
              </a:r>
              <a:r>
                <a:rPr lang="en-US" altLang="en-US" sz="2000" b="1" i="1" dirty="0">
                  <a:solidFill>
                    <a:srgbClr val="660033"/>
                  </a:solidFill>
                  <a:latin typeface="Arial Narrow" pitchFamily="34" charset="0"/>
                  <a:cs typeface="Arial" pitchFamily="34" charset="0"/>
                </a:rPr>
                <a:t>What is Technology?</a:t>
              </a:r>
            </a:p>
          </p:txBody>
        </p:sp>
        <p:pic>
          <p:nvPicPr>
            <p:cNvPr id="33" name="Picture 11" descr="Image result for circle"/>
            <p:cNvPicPr>
              <a:picLocks noChangeAspect="1" noChangeArrowheads="1"/>
            </p:cNvPicPr>
            <p:nvPr/>
          </p:nvPicPr>
          <p:blipFill>
            <a:blip r:embed="rId4" cstate="print">
              <a:duotone>
                <a:prstClr val="black"/>
                <a:srgbClr val="FF0066">
                  <a:tint val="45000"/>
                  <a:satMod val="400000"/>
                </a:srgbClr>
              </a:duotone>
              <a:extLst>
                <a:ext uri="{28A0092B-C50C-407E-A947-70E740481C1C}">
                  <a14:useLocalDpi xmlns:a14="http://schemas.microsoft.com/office/drawing/2010/main" val="0"/>
                </a:ext>
              </a:extLst>
            </a:blip>
            <a:srcRect/>
            <a:stretch>
              <a:fillRect/>
            </a:stretch>
          </p:blipFill>
          <p:spPr bwMode="auto">
            <a:xfrm>
              <a:off x="3352800" y="1905000"/>
              <a:ext cx="728710" cy="706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581400" y="2667000"/>
            <a:ext cx="4789187" cy="706337"/>
            <a:chOff x="3962400" y="2819400"/>
            <a:chExt cx="4789187" cy="706337"/>
          </a:xfrm>
        </p:grpSpPr>
        <p:sp>
          <p:nvSpPr>
            <p:cNvPr id="25" name="object 3"/>
            <p:cNvSpPr>
              <a:spLocks/>
            </p:cNvSpPr>
            <p:nvPr/>
          </p:nvSpPr>
          <p:spPr bwMode="auto">
            <a:xfrm flipH="1">
              <a:off x="4303412" y="2895600"/>
              <a:ext cx="4448175" cy="548640"/>
            </a:xfrm>
            <a:prstGeom prst="homePlate">
              <a:avLst>
                <a:gd name="adj" fmla="val 50012"/>
              </a:avLst>
            </a:prstGeom>
            <a:noFill/>
            <a:ln>
              <a:noFill/>
            </a:ln>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2000" b="1" i="1" dirty="0">
                  <a:solidFill>
                    <a:srgbClr val="660033"/>
                  </a:solidFill>
                  <a:latin typeface="Arial Narrow" pitchFamily="34" charset="0"/>
                </a:rPr>
                <a:t>     II. The LDCs &amp; </a:t>
              </a:r>
              <a:r>
                <a:rPr lang="en-US" altLang="en-US" sz="2000" b="1" i="1" dirty="0">
                  <a:solidFill>
                    <a:srgbClr val="660033"/>
                  </a:solidFill>
                  <a:latin typeface="Arial Narrow" pitchFamily="34" charset="0"/>
                  <a:cs typeface="Arial" pitchFamily="34" charset="0"/>
                </a:rPr>
                <a:t>Technology Transfer</a:t>
              </a:r>
            </a:p>
          </p:txBody>
        </p:sp>
        <p:pic>
          <p:nvPicPr>
            <p:cNvPr id="34" name="Picture 11" descr="Image result for circle"/>
            <p:cNvPicPr>
              <a:picLocks noChangeAspect="1" noChangeArrowheads="1"/>
            </p:cNvPicPr>
            <p:nvPr/>
          </p:nvPicPr>
          <p:blipFill>
            <a:blip r:embed="rId4" cstate="print">
              <a:duotone>
                <a:prstClr val="black"/>
                <a:srgbClr val="FF0066">
                  <a:tint val="45000"/>
                  <a:satMod val="400000"/>
                </a:srgbClr>
              </a:duotone>
              <a:extLst>
                <a:ext uri="{28A0092B-C50C-407E-A947-70E740481C1C}">
                  <a14:useLocalDpi xmlns:a14="http://schemas.microsoft.com/office/drawing/2010/main" val="0"/>
                </a:ext>
              </a:extLst>
            </a:blip>
            <a:srcRect/>
            <a:stretch>
              <a:fillRect/>
            </a:stretch>
          </p:blipFill>
          <p:spPr bwMode="auto">
            <a:xfrm>
              <a:off x="3962400" y="2819400"/>
              <a:ext cx="728710" cy="706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810000" y="3484663"/>
            <a:ext cx="5791199" cy="706337"/>
            <a:chOff x="3962400" y="3886200"/>
            <a:chExt cx="5791199" cy="706337"/>
          </a:xfrm>
        </p:grpSpPr>
        <p:sp>
          <p:nvSpPr>
            <p:cNvPr id="27" name="object 3"/>
            <p:cNvSpPr>
              <a:spLocks/>
            </p:cNvSpPr>
            <p:nvPr/>
          </p:nvSpPr>
          <p:spPr bwMode="auto">
            <a:xfrm flipH="1">
              <a:off x="4314822" y="3967697"/>
              <a:ext cx="5438777" cy="548640"/>
            </a:xfrm>
            <a:prstGeom prst="homePlate">
              <a:avLst>
                <a:gd name="adj" fmla="val 50012"/>
              </a:avLst>
            </a:prstGeom>
            <a:noFill/>
            <a:ln>
              <a:noFill/>
            </a:ln>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2000" b="1" i="1" dirty="0">
                  <a:solidFill>
                    <a:srgbClr val="660033"/>
                  </a:solidFill>
                  <a:latin typeface="Arial Narrow" pitchFamily="34" charset="0"/>
                </a:rPr>
                <a:t>     III. </a:t>
              </a:r>
              <a:r>
                <a:rPr lang="en-US" altLang="en-US" sz="2000" b="1" i="1" dirty="0">
                  <a:solidFill>
                    <a:srgbClr val="660033"/>
                  </a:solidFill>
                  <a:latin typeface="Arial Narrow" pitchFamily="34" charset="0"/>
                  <a:cs typeface="Arial" pitchFamily="34" charset="0"/>
                </a:rPr>
                <a:t>Concept of Appropriate Technology (AP)</a:t>
              </a:r>
            </a:p>
          </p:txBody>
        </p:sp>
        <p:pic>
          <p:nvPicPr>
            <p:cNvPr id="35" name="Picture 11" descr="Image result for circle"/>
            <p:cNvPicPr>
              <a:picLocks noChangeAspect="1" noChangeArrowheads="1"/>
            </p:cNvPicPr>
            <p:nvPr/>
          </p:nvPicPr>
          <p:blipFill>
            <a:blip r:embed="rId4" cstate="print">
              <a:duotone>
                <a:prstClr val="black"/>
                <a:srgbClr val="FF0066">
                  <a:tint val="45000"/>
                  <a:satMod val="400000"/>
                </a:srgbClr>
              </a:duotone>
              <a:extLst>
                <a:ext uri="{28A0092B-C50C-407E-A947-70E740481C1C}">
                  <a14:useLocalDpi xmlns:a14="http://schemas.microsoft.com/office/drawing/2010/main" val="0"/>
                </a:ext>
              </a:extLst>
            </a:blip>
            <a:srcRect/>
            <a:stretch>
              <a:fillRect/>
            </a:stretch>
          </p:blipFill>
          <p:spPr bwMode="auto">
            <a:xfrm>
              <a:off x="3962400" y="3886200"/>
              <a:ext cx="728710" cy="706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3538490" y="4246663"/>
            <a:ext cx="5300710" cy="706337"/>
            <a:chOff x="3233690" y="4800600"/>
            <a:chExt cx="5300710" cy="706337"/>
          </a:xfrm>
        </p:grpSpPr>
        <p:sp>
          <p:nvSpPr>
            <p:cNvPr id="29" name="object 3"/>
            <p:cNvSpPr>
              <a:spLocks/>
            </p:cNvSpPr>
            <p:nvPr/>
          </p:nvSpPr>
          <p:spPr bwMode="auto">
            <a:xfrm flipH="1">
              <a:off x="3552824" y="4889624"/>
              <a:ext cx="4981576" cy="548640"/>
            </a:xfrm>
            <a:prstGeom prst="homePlate">
              <a:avLst>
                <a:gd name="adj" fmla="val 50012"/>
              </a:avLst>
            </a:prstGeom>
            <a:noFill/>
            <a:ln>
              <a:noFill/>
            </a:ln>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2000" b="1" i="1" dirty="0">
                  <a:solidFill>
                    <a:srgbClr val="660033"/>
                  </a:solidFill>
                  <a:latin typeface="Arial Narrow" pitchFamily="34" charset="0"/>
                </a:rPr>
                <a:t>     IV. </a:t>
              </a:r>
              <a:r>
                <a:rPr lang="en-US" altLang="en-US" sz="2000" b="1" i="1" dirty="0">
                  <a:solidFill>
                    <a:srgbClr val="660033"/>
                  </a:solidFill>
                  <a:latin typeface="Arial Narrow" pitchFamily="34" charset="0"/>
                  <a:cs typeface="Arial" pitchFamily="34" charset="0"/>
                </a:rPr>
                <a:t>Appropriate Technology at a Glance</a:t>
              </a:r>
            </a:p>
          </p:txBody>
        </p:sp>
        <p:pic>
          <p:nvPicPr>
            <p:cNvPr id="36" name="Picture 11" descr="Image result for circle"/>
            <p:cNvPicPr>
              <a:picLocks noChangeAspect="1" noChangeArrowheads="1"/>
            </p:cNvPicPr>
            <p:nvPr/>
          </p:nvPicPr>
          <p:blipFill>
            <a:blip r:embed="rId4" cstate="print">
              <a:duotone>
                <a:prstClr val="black"/>
                <a:srgbClr val="FF0066">
                  <a:tint val="45000"/>
                  <a:satMod val="400000"/>
                </a:srgbClr>
              </a:duotone>
              <a:extLst>
                <a:ext uri="{28A0092B-C50C-407E-A947-70E740481C1C}">
                  <a14:useLocalDpi xmlns:a14="http://schemas.microsoft.com/office/drawing/2010/main" val="0"/>
                </a:ext>
              </a:extLst>
            </a:blip>
            <a:srcRect/>
            <a:stretch>
              <a:fillRect/>
            </a:stretch>
          </p:blipFill>
          <p:spPr bwMode="auto">
            <a:xfrm>
              <a:off x="3233690" y="4800600"/>
              <a:ext cx="728710" cy="706337"/>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 descr="Related image"/>
          <p:cNvPicPr>
            <a:picLocks noChangeAspect="1" noChangeArrowheads="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2750" t="3875" r="23750" b="3374"/>
          <a:stretch/>
        </p:blipFill>
        <p:spPr bwMode="auto">
          <a:xfrm rot="21118747">
            <a:off x="794511" y="1643762"/>
            <a:ext cx="2565354" cy="444741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3048000" y="4932463"/>
            <a:ext cx="5300710" cy="706337"/>
            <a:chOff x="3233690" y="4800600"/>
            <a:chExt cx="5300710" cy="706337"/>
          </a:xfrm>
        </p:grpSpPr>
        <p:sp>
          <p:nvSpPr>
            <p:cNvPr id="28" name="object 3"/>
            <p:cNvSpPr>
              <a:spLocks/>
            </p:cNvSpPr>
            <p:nvPr/>
          </p:nvSpPr>
          <p:spPr bwMode="auto">
            <a:xfrm flipH="1">
              <a:off x="3552824" y="4889624"/>
              <a:ext cx="4981576" cy="548640"/>
            </a:xfrm>
            <a:prstGeom prst="homePlate">
              <a:avLst>
                <a:gd name="adj" fmla="val 50012"/>
              </a:avLst>
            </a:prstGeom>
            <a:noFill/>
            <a:ln>
              <a:noFill/>
            </a:ln>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2000" b="1" i="1" dirty="0">
                  <a:solidFill>
                    <a:srgbClr val="660033"/>
                  </a:solidFill>
                  <a:latin typeface="Arial Narrow" pitchFamily="34" charset="0"/>
                </a:rPr>
                <a:t>     V. </a:t>
              </a:r>
              <a:r>
                <a:rPr lang="en-US" altLang="en-US" sz="2000" b="1" i="1" dirty="0">
                  <a:solidFill>
                    <a:srgbClr val="660033"/>
                  </a:solidFill>
                  <a:latin typeface="Arial Narrow" pitchFamily="34" charset="0"/>
                  <a:cs typeface="Arial" pitchFamily="34" charset="0"/>
                </a:rPr>
                <a:t>What are the Roles of WIPO?</a:t>
              </a:r>
            </a:p>
          </p:txBody>
        </p:sp>
        <p:pic>
          <p:nvPicPr>
            <p:cNvPr id="30" name="Picture 11" descr="Image result for circle"/>
            <p:cNvPicPr>
              <a:picLocks noChangeAspect="1" noChangeArrowheads="1"/>
            </p:cNvPicPr>
            <p:nvPr/>
          </p:nvPicPr>
          <p:blipFill>
            <a:blip r:embed="rId4" cstate="print">
              <a:duotone>
                <a:prstClr val="black"/>
                <a:srgbClr val="FF0066">
                  <a:tint val="45000"/>
                  <a:satMod val="400000"/>
                </a:srgbClr>
              </a:duotone>
              <a:extLst>
                <a:ext uri="{28A0092B-C50C-407E-A947-70E740481C1C}">
                  <a14:useLocalDpi xmlns:a14="http://schemas.microsoft.com/office/drawing/2010/main" val="0"/>
                </a:ext>
              </a:extLst>
            </a:blip>
            <a:srcRect/>
            <a:stretch>
              <a:fillRect/>
            </a:stretch>
          </p:blipFill>
          <p:spPr bwMode="auto">
            <a:xfrm>
              <a:off x="3233690" y="4800600"/>
              <a:ext cx="728710" cy="70633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32" name="Rectangle 31"/>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37" name="Rectangle 36"/>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38" name="Rectangle 37"/>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39" name="Rectangle 38"/>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 calcmode="lin" valueType="num">
                                      <p:cBhvr>
                                        <p:cTn id="16" dur="500" fill="hold"/>
                                        <p:tgtEl>
                                          <p:spTgt spid="7"/>
                                        </p:tgtEl>
                                        <p:attrNameLst>
                                          <p:attrName>style.rotation</p:attrName>
                                        </p:attrNameLst>
                                      </p:cBhvr>
                                      <p:tavLst>
                                        <p:tav tm="0">
                                          <p:val>
                                            <p:fltVal val="90"/>
                                          </p:val>
                                        </p:tav>
                                        <p:tav tm="100000">
                                          <p:val>
                                            <p:fltVal val="0"/>
                                          </p:val>
                                        </p:tav>
                                      </p:tavLst>
                                    </p:anim>
                                    <p:animEffect transition="in" filter="fade">
                                      <p:cBhvr>
                                        <p:cTn id="17" dur="500"/>
                                        <p:tgtEl>
                                          <p:spTgt spid="7"/>
                                        </p:tgtEl>
                                      </p:cBhvr>
                                    </p:animEffect>
                                  </p:childTnLst>
                                </p:cTn>
                              </p:par>
                              <p:par>
                                <p:cTn id="18" presetID="3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 calcmode="lin" valueType="num">
                                      <p:cBhvr>
                                        <p:cTn id="22" dur="500" fill="hold"/>
                                        <p:tgtEl>
                                          <p:spTgt spid="8"/>
                                        </p:tgtEl>
                                        <p:attrNameLst>
                                          <p:attrName>style.rotation</p:attrName>
                                        </p:attrNameLst>
                                      </p:cBhvr>
                                      <p:tavLst>
                                        <p:tav tm="0">
                                          <p:val>
                                            <p:fltVal val="90"/>
                                          </p:val>
                                        </p:tav>
                                        <p:tav tm="100000">
                                          <p:val>
                                            <p:fltVal val="0"/>
                                          </p:val>
                                        </p:tav>
                                      </p:tavLst>
                                    </p:anim>
                                    <p:animEffect transition="in" filter="fade">
                                      <p:cBhvr>
                                        <p:cTn id="23" dur="500"/>
                                        <p:tgtEl>
                                          <p:spTgt spid="8"/>
                                        </p:tgtEl>
                                      </p:cBhvr>
                                    </p:animEffect>
                                  </p:childTnLst>
                                </p:cTn>
                              </p:par>
                              <p:par>
                                <p:cTn id="24" presetID="3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 calcmode="lin" valueType="num">
                                      <p:cBhvr>
                                        <p:cTn id="28" dur="500" fill="hold"/>
                                        <p:tgtEl>
                                          <p:spTgt spid="9"/>
                                        </p:tgtEl>
                                        <p:attrNameLst>
                                          <p:attrName>style.rotation</p:attrName>
                                        </p:attrNameLst>
                                      </p:cBhvr>
                                      <p:tavLst>
                                        <p:tav tm="0">
                                          <p:val>
                                            <p:fltVal val="90"/>
                                          </p:val>
                                        </p:tav>
                                        <p:tav tm="100000">
                                          <p:val>
                                            <p:fltVal val="0"/>
                                          </p:val>
                                        </p:tav>
                                      </p:tavLst>
                                    </p:anim>
                                    <p:animEffect transition="in" filter="fade">
                                      <p:cBhvr>
                                        <p:cTn id="29" dur="500"/>
                                        <p:tgtEl>
                                          <p:spTgt spid="9"/>
                                        </p:tgtEl>
                                      </p:cBhvr>
                                    </p:animEffect>
                                  </p:childTnLst>
                                </p:cTn>
                              </p:par>
                              <p:par>
                                <p:cTn id="30" presetID="3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 calcmode="lin" valueType="num">
                                      <p:cBhvr>
                                        <p:cTn id="34" dur="500" fill="hold"/>
                                        <p:tgtEl>
                                          <p:spTgt spid="10"/>
                                        </p:tgtEl>
                                        <p:attrNameLst>
                                          <p:attrName>style.rotation</p:attrName>
                                        </p:attrNameLst>
                                      </p:cBhvr>
                                      <p:tavLst>
                                        <p:tav tm="0">
                                          <p:val>
                                            <p:fltVal val="90"/>
                                          </p:val>
                                        </p:tav>
                                        <p:tav tm="100000">
                                          <p:val>
                                            <p:fltVal val="0"/>
                                          </p:val>
                                        </p:tav>
                                      </p:tavLst>
                                    </p:anim>
                                    <p:animEffect transition="in" filter="fade">
                                      <p:cBhvr>
                                        <p:cTn id="35" dur="500"/>
                                        <p:tgtEl>
                                          <p:spTgt spid="10"/>
                                        </p:tgtEl>
                                      </p:cBhvr>
                                    </p:animEffect>
                                  </p:childTnLst>
                                </p:cTn>
                              </p:par>
                              <p:par>
                                <p:cTn id="36" presetID="31"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 calcmode="lin" valueType="num">
                                      <p:cBhvr>
                                        <p:cTn id="40" dur="500" fill="hold"/>
                                        <p:tgtEl>
                                          <p:spTgt spid="24"/>
                                        </p:tgtEl>
                                        <p:attrNameLst>
                                          <p:attrName>style.rotation</p:attrName>
                                        </p:attrNameLst>
                                      </p:cBhvr>
                                      <p:tavLst>
                                        <p:tav tm="0">
                                          <p:val>
                                            <p:fltVal val="90"/>
                                          </p:val>
                                        </p:tav>
                                        <p:tav tm="100000">
                                          <p:val>
                                            <p:fltVal val="0"/>
                                          </p:val>
                                        </p:tav>
                                      </p:tavLst>
                                    </p:anim>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5</a:t>
            </a:fld>
            <a:endParaRPr lang="th-TH" altLang="en-US" sz="1200">
              <a:solidFill>
                <a:srgbClr val="888888"/>
              </a:solidFill>
              <a:latin typeface="Calibri" pitchFamily="34" charset="0"/>
              <a:cs typeface="Arial" pitchFamily="34" charset="0"/>
            </a:endParaRPr>
          </a:p>
        </p:txBody>
      </p:sp>
      <p:pic>
        <p:nvPicPr>
          <p:cNvPr id="4104"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What’s Technology? </a:t>
            </a:r>
          </a:p>
        </p:txBody>
      </p:sp>
      <p:grpSp>
        <p:nvGrpSpPr>
          <p:cNvPr id="2" name="Group 1"/>
          <p:cNvGrpSpPr/>
          <p:nvPr/>
        </p:nvGrpSpPr>
        <p:grpSpPr>
          <a:xfrm>
            <a:off x="1040049" y="1981200"/>
            <a:ext cx="3227151" cy="1219200"/>
            <a:chOff x="1040049" y="1981200"/>
            <a:chExt cx="3227151" cy="1219200"/>
          </a:xfrm>
        </p:grpSpPr>
        <p:sp>
          <p:nvSpPr>
            <p:cNvPr id="27" name="Rectangle 26"/>
            <p:cNvSpPr/>
            <p:nvPr/>
          </p:nvSpPr>
          <p:spPr>
            <a:xfrm>
              <a:off x="1040049" y="1981200"/>
              <a:ext cx="3227151" cy="400110"/>
            </a:xfrm>
            <a:prstGeom prst="rect">
              <a:avLst/>
            </a:prstGeom>
          </p:spPr>
          <p:txBody>
            <a:bodyPr wrap="square">
              <a:spAutoFit/>
            </a:bodyPr>
            <a:lstStyle/>
            <a:p>
              <a:r>
                <a:rPr lang="en-US" sz="2000" b="1" dirty="0">
                  <a:solidFill>
                    <a:srgbClr val="660033"/>
                  </a:solidFill>
                  <a:latin typeface="Arial Narrow" pitchFamily="34" charset="0"/>
                </a:rPr>
                <a:t>&gt; </a:t>
              </a:r>
              <a:r>
                <a:rPr lang="en-US" sz="1900" b="1" dirty="0">
                  <a:solidFill>
                    <a:srgbClr val="660033"/>
                  </a:solidFill>
                  <a:latin typeface="Arial Narrow" pitchFamily="34" charset="0"/>
                </a:rPr>
                <a:t>Physical Component </a:t>
              </a:r>
              <a:r>
                <a:rPr lang="en-US" sz="1600" dirty="0">
                  <a:solidFill>
                    <a:srgbClr val="660033"/>
                  </a:solidFill>
                  <a:latin typeface="Arial Narrow" pitchFamily="34" charset="0"/>
                </a:rPr>
                <a:t>includes</a:t>
              </a:r>
            </a:p>
          </p:txBody>
        </p:sp>
        <p:grpSp>
          <p:nvGrpSpPr>
            <p:cNvPr id="143" name="Group 142"/>
            <p:cNvGrpSpPr/>
            <p:nvPr/>
          </p:nvGrpSpPr>
          <p:grpSpPr>
            <a:xfrm>
              <a:off x="1053543" y="2375694"/>
              <a:ext cx="2285763" cy="374948"/>
              <a:chOff x="1156494" y="2303720"/>
              <a:chExt cx="2285763" cy="374948"/>
            </a:xfrm>
          </p:grpSpPr>
          <p:sp>
            <p:nvSpPr>
              <p:cNvPr id="144" name="Rectangle 3"/>
              <p:cNvSpPr>
                <a:spLocks noChangeArrowheads="1"/>
              </p:cNvSpPr>
              <p:nvPr/>
            </p:nvSpPr>
            <p:spPr bwMode="auto">
              <a:xfrm>
                <a:off x="1447800" y="2309336"/>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1600" i="1" dirty="0">
                    <a:solidFill>
                      <a:srgbClr val="660033"/>
                    </a:solidFill>
                    <a:latin typeface="Arial Narrow" panose="020B0606020202030204" pitchFamily="34" charset="0"/>
                  </a:rPr>
                  <a:t>Products</a:t>
                </a:r>
              </a:p>
            </p:txBody>
          </p:sp>
          <p:pic>
            <p:nvPicPr>
              <p:cNvPr id="145"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03720"/>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p:cNvGrpSpPr/>
            <p:nvPr/>
          </p:nvGrpSpPr>
          <p:grpSpPr>
            <a:xfrm>
              <a:off x="1040049" y="2831068"/>
              <a:ext cx="2299257" cy="369332"/>
              <a:chOff x="1143000" y="3124200"/>
              <a:chExt cx="2299257" cy="369332"/>
            </a:xfrm>
          </p:grpSpPr>
          <p:sp>
            <p:nvSpPr>
              <p:cNvPr id="147" name="Rectangle 3"/>
              <p:cNvSpPr>
                <a:spLocks noChangeArrowheads="1"/>
              </p:cNvSpPr>
              <p:nvPr/>
            </p:nvSpPr>
            <p:spPr bwMode="auto">
              <a:xfrm>
                <a:off x="1447800"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1600" i="1" dirty="0">
                    <a:solidFill>
                      <a:srgbClr val="660033"/>
                    </a:solidFill>
                    <a:latin typeface="Arial Narrow" panose="020B0606020202030204" pitchFamily="34" charset="0"/>
                  </a:rPr>
                  <a:t>Equipment</a:t>
                </a:r>
              </a:p>
            </p:txBody>
          </p:sp>
          <p:pic>
            <p:nvPicPr>
              <p:cNvPr id="148"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34479"/>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Group 148"/>
            <p:cNvGrpSpPr/>
            <p:nvPr/>
          </p:nvGrpSpPr>
          <p:grpSpPr>
            <a:xfrm>
              <a:off x="2667000" y="2602468"/>
              <a:ext cx="1600200" cy="369332"/>
              <a:chOff x="1143000" y="3112532"/>
              <a:chExt cx="1600200" cy="369332"/>
            </a:xfrm>
          </p:grpSpPr>
          <p:sp>
            <p:nvSpPr>
              <p:cNvPr id="150" name="Rectangle 3"/>
              <p:cNvSpPr>
                <a:spLocks noChangeArrowheads="1"/>
              </p:cNvSpPr>
              <p:nvPr/>
            </p:nvSpPr>
            <p:spPr bwMode="auto">
              <a:xfrm>
                <a:off x="1434543" y="3112532"/>
                <a:ext cx="130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1600" i="1" dirty="0">
                    <a:solidFill>
                      <a:srgbClr val="660033"/>
                    </a:solidFill>
                    <a:latin typeface="Arial Narrow" panose="020B0606020202030204" pitchFamily="34" charset="0"/>
                  </a:rPr>
                  <a:t>Techniques</a:t>
                </a:r>
              </a:p>
            </p:txBody>
          </p:sp>
          <p:pic>
            <p:nvPicPr>
              <p:cNvPr id="151"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79901"/>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2" name="Group 151"/>
            <p:cNvGrpSpPr/>
            <p:nvPr/>
          </p:nvGrpSpPr>
          <p:grpSpPr>
            <a:xfrm>
              <a:off x="2667000" y="2362200"/>
              <a:ext cx="1302028" cy="369332"/>
              <a:chOff x="1143000" y="3087427"/>
              <a:chExt cx="1302028" cy="369332"/>
            </a:xfrm>
          </p:grpSpPr>
          <p:sp>
            <p:nvSpPr>
              <p:cNvPr id="153" name="Rectangle 3"/>
              <p:cNvSpPr>
                <a:spLocks noChangeArrowheads="1"/>
              </p:cNvSpPr>
              <p:nvPr/>
            </p:nvSpPr>
            <p:spPr bwMode="auto">
              <a:xfrm>
                <a:off x="1434543" y="3087427"/>
                <a:ext cx="10104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1600" i="1" dirty="0">
                    <a:solidFill>
                      <a:srgbClr val="660033"/>
                    </a:solidFill>
                    <a:latin typeface="Arial Narrow" panose="020B0606020202030204" pitchFamily="34" charset="0"/>
                  </a:rPr>
                  <a:t>Blueprints</a:t>
                </a:r>
              </a:p>
            </p:txBody>
          </p:sp>
          <p:pic>
            <p:nvPicPr>
              <p:cNvPr id="154"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51959"/>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p:cNvGrpSpPr/>
            <p:nvPr/>
          </p:nvGrpSpPr>
          <p:grpSpPr>
            <a:xfrm>
              <a:off x="2667000" y="2831068"/>
              <a:ext cx="1302029" cy="369332"/>
              <a:chOff x="1143000" y="3077885"/>
              <a:chExt cx="1302029" cy="369332"/>
            </a:xfrm>
          </p:grpSpPr>
          <p:sp>
            <p:nvSpPr>
              <p:cNvPr id="156" name="Rectangle 3"/>
              <p:cNvSpPr>
                <a:spLocks noChangeArrowheads="1"/>
              </p:cNvSpPr>
              <p:nvPr/>
            </p:nvSpPr>
            <p:spPr bwMode="auto">
              <a:xfrm>
                <a:off x="1447801" y="3077885"/>
                <a:ext cx="99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1600" i="1" dirty="0">
                    <a:solidFill>
                      <a:srgbClr val="660033"/>
                    </a:solidFill>
                    <a:latin typeface="Arial Narrow" panose="020B0606020202030204" pitchFamily="34" charset="0"/>
                  </a:rPr>
                  <a:t>Processes</a:t>
                </a:r>
              </a:p>
            </p:txBody>
          </p:sp>
          <p:pic>
            <p:nvPicPr>
              <p:cNvPr id="157"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34480"/>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8" name="Group 157"/>
            <p:cNvGrpSpPr/>
            <p:nvPr/>
          </p:nvGrpSpPr>
          <p:grpSpPr>
            <a:xfrm>
              <a:off x="1053543" y="2602468"/>
              <a:ext cx="2286000" cy="369332"/>
              <a:chOff x="1143000" y="3104195"/>
              <a:chExt cx="2286000" cy="369332"/>
            </a:xfrm>
          </p:grpSpPr>
          <p:sp>
            <p:nvSpPr>
              <p:cNvPr id="159" name="Rectangle 3"/>
              <p:cNvSpPr>
                <a:spLocks noChangeArrowheads="1"/>
              </p:cNvSpPr>
              <p:nvPr/>
            </p:nvSpPr>
            <p:spPr bwMode="auto">
              <a:xfrm>
                <a:off x="1434543" y="3104195"/>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1600" i="1" dirty="0">
                    <a:solidFill>
                      <a:srgbClr val="660033"/>
                    </a:solidFill>
                    <a:latin typeface="Arial Narrow" panose="020B0606020202030204" pitchFamily="34" charset="0"/>
                  </a:rPr>
                  <a:t>Tools</a:t>
                </a:r>
              </a:p>
            </p:txBody>
          </p:sp>
          <p:pic>
            <p:nvPicPr>
              <p:cNvPr id="160"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14474"/>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2" name="Group 161"/>
          <p:cNvGrpSpPr/>
          <p:nvPr/>
        </p:nvGrpSpPr>
        <p:grpSpPr>
          <a:xfrm>
            <a:off x="990600" y="3276600"/>
            <a:ext cx="4572000" cy="1055132"/>
            <a:chOff x="977106" y="4259758"/>
            <a:chExt cx="4572000" cy="1055132"/>
          </a:xfrm>
        </p:grpSpPr>
        <p:sp>
          <p:nvSpPr>
            <p:cNvPr id="163" name="Rectangle 162"/>
            <p:cNvSpPr/>
            <p:nvPr/>
          </p:nvSpPr>
          <p:spPr>
            <a:xfrm>
              <a:off x="977106" y="4259758"/>
              <a:ext cx="4572000" cy="400110"/>
            </a:xfrm>
            <a:prstGeom prst="rect">
              <a:avLst/>
            </a:prstGeom>
          </p:spPr>
          <p:txBody>
            <a:bodyPr>
              <a:spAutoFit/>
            </a:bodyPr>
            <a:lstStyle/>
            <a:p>
              <a:r>
                <a:rPr lang="en-US" sz="2000" b="1" dirty="0">
                  <a:solidFill>
                    <a:srgbClr val="660033"/>
                  </a:solidFill>
                  <a:latin typeface="Arial Narrow" pitchFamily="34" charset="0"/>
                </a:rPr>
                <a:t>&gt; </a:t>
              </a:r>
              <a:r>
                <a:rPr lang="en-US" sz="1900" b="1" dirty="0">
                  <a:solidFill>
                    <a:srgbClr val="660033"/>
                  </a:solidFill>
                  <a:latin typeface="Arial Narrow" pitchFamily="34" charset="0"/>
                </a:rPr>
                <a:t>Why it’s important?</a:t>
              </a:r>
              <a:endParaRPr lang="en-US" sz="1900" dirty="0">
                <a:solidFill>
                  <a:srgbClr val="660033"/>
                </a:solidFill>
                <a:latin typeface="Arial Narrow" pitchFamily="34" charset="0"/>
              </a:endParaRPr>
            </a:p>
          </p:txBody>
        </p:sp>
        <p:grpSp>
          <p:nvGrpSpPr>
            <p:cNvPr id="164" name="Group 163"/>
            <p:cNvGrpSpPr/>
            <p:nvPr/>
          </p:nvGrpSpPr>
          <p:grpSpPr>
            <a:xfrm>
              <a:off x="990600" y="4640758"/>
              <a:ext cx="2285763" cy="369332"/>
              <a:chOff x="1156494" y="2290226"/>
              <a:chExt cx="2285763" cy="369332"/>
            </a:xfrm>
          </p:grpSpPr>
          <p:sp>
            <p:nvSpPr>
              <p:cNvPr id="180" name="Rectangle 3"/>
              <p:cNvSpPr>
                <a:spLocks noChangeArrowheads="1"/>
              </p:cNvSpPr>
              <p:nvPr/>
            </p:nvSpPr>
            <p:spPr bwMode="auto">
              <a:xfrm>
                <a:off x="1447800" y="2290226"/>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connected with obtaining certain results, resolving certain problems.</a:t>
                </a:r>
                <a:endParaRPr lang="en-US" altLang="en-US" sz="1600" i="1" dirty="0">
                  <a:solidFill>
                    <a:srgbClr val="660033"/>
                  </a:solidFill>
                  <a:latin typeface="Arial Narrow" panose="020B0606020202030204" pitchFamily="34" charset="0"/>
                </a:endParaRPr>
              </a:p>
            </p:txBody>
          </p:sp>
          <p:pic>
            <p:nvPicPr>
              <p:cNvPr id="181"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290226"/>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990600" y="4945558"/>
              <a:ext cx="2286000" cy="369332"/>
              <a:chOff x="1143000" y="3085085"/>
              <a:chExt cx="2286000" cy="369332"/>
            </a:xfrm>
          </p:grpSpPr>
          <p:sp>
            <p:nvSpPr>
              <p:cNvPr id="170" name="Rectangle 3"/>
              <p:cNvSpPr>
                <a:spLocks noChangeArrowheads="1"/>
              </p:cNvSpPr>
              <p:nvPr/>
            </p:nvSpPr>
            <p:spPr bwMode="auto">
              <a:xfrm>
                <a:off x="1434543" y="3085085"/>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completing certain tasks using particular skills, employing knowledge and exploiting assets.</a:t>
                </a:r>
                <a:endParaRPr lang="en-US" altLang="en-US" sz="1600" i="1" dirty="0">
                  <a:solidFill>
                    <a:srgbClr val="660033"/>
                  </a:solidFill>
                  <a:latin typeface="Arial Narrow" panose="020B0606020202030204" pitchFamily="34" charset="0"/>
                </a:endParaRPr>
              </a:p>
            </p:txBody>
          </p:sp>
          <p:pic>
            <p:nvPicPr>
              <p:cNvPr id="171"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095364"/>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9" name="Group 28"/>
          <p:cNvGrpSpPr/>
          <p:nvPr/>
        </p:nvGrpSpPr>
        <p:grpSpPr>
          <a:xfrm>
            <a:off x="990600" y="4419600"/>
            <a:ext cx="5867400" cy="1379042"/>
            <a:chOff x="990600" y="4716958"/>
            <a:chExt cx="5867400" cy="1379042"/>
          </a:xfrm>
        </p:grpSpPr>
        <p:grpSp>
          <p:nvGrpSpPr>
            <p:cNvPr id="182" name="Group 181"/>
            <p:cNvGrpSpPr/>
            <p:nvPr/>
          </p:nvGrpSpPr>
          <p:grpSpPr>
            <a:xfrm>
              <a:off x="990600" y="4716958"/>
              <a:ext cx="5867400" cy="1074242"/>
              <a:chOff x="977106" y="4259758"/>
              <a:chExt cx="5867400" cy="1074242"/>
            </a:xfrm>
          </p:grpSpPr>
          <p:sp>
            <p:nvSpPr>
              <p:cNvPr id="183" name="Rectangle 182"/>
              <p:cNvSpPr/>
              <p:nvPr/>
            </p:nvSpPr>
            <p:spPr>
              <a:xfrm>
                <a:off x="977106" y="4259758"/>
                <a:ext cx="5867400" cy="400110"/>
              </a:xfrm>
              <a:prstGeom prst="rect">
                <a:avLst/>
              </a:prstGeom>
            </p:spPr>
            <p:txBody>
              <a:bodyPr wrap="square">
                <a:spAutoFit/>
              </a:bodyPr>
              <a:lstStyle/>
              <a:p>
                <a:r>
                  <a:rPr lang="en-US" sz="2000" b="1" dirty="0">
                    <a:solidFill>
                      <a:srgbClr val="660033"/>
                    </a:solidFill>
                    <a:latin typeface="Arial Narrow" pitchFamily="34" charset="0"/>
                  </a:rPr>
                  <a:t>&gt; </a:t>
                </a:r>
                <a:r>
                  <a:rPr lang="en-US" sz="1900" b="1" dirty="0">
                    <a:solidFill>
                      <a:srgbClr val="660033"/>
                    </a:solidFill>
                    <a:latin typeface="Arial Narrow" pitchFamily="34" charset="0"/>
                  </a:rPr>
                  <a:t>Mainstream of Modern Culture </a:t>
                </a:r>
                <a:r>
                  <a:rPr lang="en-US" sz="1600" dirty="0">
                    <a:solidFill>
                      <a:srgbClr val="660033"/>
                    </a:solidFill>
                    <a:latin typeface="Arial Narrow" pitchFamily="34" charset="0"/>
                  </a:rPr>
                  <a:t>considers </a:t>
                </a:r>
                <a:r>
                  <a:rPr lang="en-US" sz="1900" b="1" i="1" dirty="0">
                    <a:solidFill>
                      <a:srgbClr val="FF0000"/>
                    </a:solidFill>
                    <a:latin typeface="Arial Narrow" pitchFamily="34" charset="0"/>
                  </a:rPr>
                  <a:t>Technology </a:t>
                </a:r>
                <a:r>
                  <a:rPr lang="en-US" sz="1600" i="1" dirty="0">
                    <a:solidFill>
                      <a:srgbClr val="660033"/>
                    </a:solidFill>
                    <a:latin typeface="Arial Narrow" pitchFamily="34" charset="0"/>
                  </a:rPr>
                  <a:t>as</a:t>
                </a:r>
              </a:p>
            </p:txBody>
          </p:sp>
          <p:grpSp>
            <p:nvGrpSpPr>
              <p:cNvPr id="184" name="Group 183"/>
              <p:cNvGrpSpPr/>
              <p:nvPr/>
            </p:nvGrpSpPr>
            <p:grpSpPr>
              <a:xfrm>
                <a:off x="990600" y="4659868"/>
                <a:ext cx="2285763" cy="369332"/>
                <a:chOff x="1156494" y="2309336"/>
                <a:chExt cx="2285763" cy="369332"/>
              </a:xfrm>
            </p:grpSpPr>
            <p:sp>
              <p:nvSpPr>
                <p:cNvPr id="188" name="Rectangle 3"/>
                <p:cNvSpPr>
                  <a:spLocks noChangeArrowheads="1"/>
                </p:cNvSpPr>
                <p:nvPr/>
              </p:nvSpPr>
              <p:spPr bwMode="auto">
                <a:xfrm>
                  <a:off x="1447800" y="2309336"/>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one of </a:t>
                  </a:r>
                  <a:r>
                    <a:rPr lang="en-US" sz="1600" b="1" i="1" dirty="0">
                      <a:solidFill>
                        <a:srgbClr val="660033"/>
                      </a:solidFill>
                      <a:latin typeface="Arial Narrow" pitchFamily="34" charset="0"/>
                    </a:rPr>
                    <a:t>the answers to most problems </a:t>
                  </a:r>
                  <a:r>
                    <a:rPr lang="en-US" sz="1600" i="1" dirty="0">
                      <a:solidFill>
                        <a:srgbClr val="660033"/>
                      </a:solidFill>
                      <a:latin typeface="Arial Narrow" pitchFamily="34" charset="0"/>
                    </a:rPr>
                    <a:t>facing human beings or business or industry. </a:t>
                  </a:r>
                  <a:endParaRPr lang="en-US" altLang="en-US" sz="1600" i="1" dirty="0">
                    <a:solidFill>
                      <a:srgbClr val="660033"/>
                    </a:solidFill>
                    <a:latin typeface="Arial Narrow" panose="020B0606020202030204" pitchFamily="34" charset="0"/>
                  </a:endParaRPr>
                </a:p>
              </p:txBody>
            </p:sp>
            <p:pic>
              <p:nvPicPr>
                <p:cNvPr id="189"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5" name="Group 184"/>
              <p:cNvGrpSpPr/>
              <p:nvPr/>
            </p:nvGrpSpPr>
            <p:grpSpPr>
              <a:xfrm>
                <a:off x="990600" y="4964668"/>
                <a:ext cx="2286000" cy="369332"/>
                <a:chOff x="1143000" y="3104195"/>
                <a:chExt cx="2286000" cy="369332"/>
              </a:xfrm>
            </p:grpSpPr>
            <p:sp>
              <p:nvSpPr>
                <p:cNvPr id="186" name="Rectangle 3"/>
                <p:cNvSpPr>
                  <a:spLocks noChangeArrowheads="1"/>
                </p:cNvSpPr>
                <p:nvPr/>
              </p:nvSpPr>
              <p:spPr bwMode="auto">
                <a:xfrm>
                  <a:off x="1434543" y="3104195"/>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the </a:t>
                  </a:r>
                  <a:r>
                    <a:rPr lang="en-US" sz="1600" b="1" i="1" dirty="0">
                      <a:solidFill>
                        <a:srgbClr val="660033"/>
                      </a:solidFill>
                      <a:latin typeface="Arial Narrow" pitchFamily="34" charset="0"/>
                    </a:rPr>
                    <a:t>potential to improve speed, quality and efficiency </a:t>
                  </a:r>
                  <a:r>
                    <a:rPr lang="en-US" sz="1600" i="1" dirty="0">
                      <a:solidFill>
                        <a:srgbClr val="660033"/>
                      </a:solidFill>
                      <a:latin typeface="Arial Narrow" pitchFamily="34" charset="0"/>
                    </a:rPr>
                    <a:t>of doing things.</a:t>
                  </a:r>
                  <a:endParaRPr lang="en-US" altLang="en-US" sz="1600" i="1" dirty="0">
                    <a:solidFill>
                      <a:srgbClr val="660033"/>
                    </a:solidFill>
                    <a:latin typeface="Arial Narrow" panose="020B0606020202030204" pitchFamily="34" charset="0"/>
                  </a:endParaRPr>
                </a:p>
              </p:txBody>
            </p:sp>
            <p:pic>
              <p:nvPicPr>
                <p:cNvPr id="187"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60790"/>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0" name="Rectangle 3"/>
            <p:cNvSpPr>
              <a:spLocks noChangeArrowheads="1"/>
            </p:cNvSpPr>
            <p:nvPr/>
          </p:nvSpPr>
          <p:spPr bwMode="auto">
            <a:xfrm>
              <a:off x="1282143" y="5726668"/>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600" i="1" dirty="0">
                  <a:solidFill>
                    <a:srgbClr val="660033"/>
                  </a:solidFill>
                  <a:latin typeface="Arial Narrow" pitchFamily="34" charset="0"/>
                </a:rPr>
                <a:t>the way </a:t>
              </a:r>
              <a:r>
                <a:rPr lang="en-US" sz="1600" b="1" i="1" dirty="0">
                  <a:solidFill>
                    <a:srgbClr val="660033"/>
                  </a:solidFill>
                  <a:latin typeface="Arial Narrow" pitchFamily="34" charset="0"/>
                </a:rPr>
                <a:t>a business can emerge </a:t>
              </a:r>
              <a:r>
                <a:rPr lang="en-US" sz="1600" i="1" dirty="0">
                  <a:solidFill>
                    <a:srgbClr val="660033"/>
                  </a:solidFill>
                  <a:latin typeface="Arial Narrow" pitchFamily="34" charset="0"/>
                </a:rPr>
                <a:t>from the past and enter a brighter, more efficient future. </a:t>
              </a:r>
            </a:p>
          </p:txBody>
        </p:sp>
        <p:pic>
          <p:nvPicPr>
            <p:cNvPr id="191"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990600" y="5783263"/>
              <a:ext cx="294521" cy="294521"/>
            </a:xfrm>
            <a:prstGeom prst="rect">
              <a:avLst/>
            </a:prstGeom>
            <a:noFill/>
            <a:extLst>
              <a:ext uri="{909E8E84-426E-40DD-AFC4-6F175D3DCCD1}">
                <a14:hiddenFill xmlns:a14="http://schemas.microsoft.com/office/drawing/2010/main">
                  <a:solidFill>
                    <a:srgbClr val="FFFFFF"/>
                  </a:solidFill>
                </a14:hiddenFill>
              </a:ext>
            </a:extLst>
          </p:spPr>
        </p:pic>
      </p:grpSp>
      <p:sp>
        <p:nvSpPr>
          <p:cNvPr id="193" name="Rectangle 3"/>
          <p:cNvSpPr>
            <a:spLocks noChangeArrowheads="1"/>
          </p:cNvSpPr>
          <p:nvPr/>
        </p:nvSpPr>
        <p:spPr bwMode="auto">
          <a:xfrm>
            <a:off x="609600" y="5867400"/>
            <a:ext cx="754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2000" b="1" i="1" dirty="0">
                <a:solidFill>
                  <a:srgbClr val="C00000"/>
                </a:solidFill>
                <a:latin typeface="Arial Narrow" pitchFamily="34" charset="0"/>
              </a:rPr>
              <a:t>Technology &amp; knowledge </a:t>
            </a:r>
            <a:r>
              <a:rPr lang="en-US" sz="2000" i="1" dirty="0">
                <a:solidFill>
                  <a:srgbClr val="C00000"/>
                </a:solidFill>
                <a:latin typeface="Arial Narrow" pitchFamily="34" charset="0"/>
              </a:rPr>
              <a:t>are widely recognized as the </a:t>
            </a:r>
            <a:r>
              <a:rPr lang="en-US" sz="2000" b="1" i="1" dirty="0">
                <a:solidFill>
                  <a:srgbClr val="C00000"/>
                </a:solidFill>
                <a:latin typeface="Arial Narrow" pitchFamily="34" charset="0"/>
              </a:rPr>
              <a:t>key factors </a:t>
            </a:r>
          </a:p>
          <a:p>
            <a:pPr algn="ctr"/>
            <a:r>
              <a:rPr lang="en-US" sz="2000" i="1" dirty="0">
                <a:solidFill>
                  <a:srgbClr val="C00000"/>
                </a:solidFill>
                <a:latin typeface="Arial Narrow" pitchFamily="34" charset="0"/>
              </a:rPr>
              <a:t>in fostering and ensuring </a:t>
            </a:r>
            <a:r>
              <a:rPr lang="en-US" sz="2000" b="1" i="1" dirty="0">
                <a:solidFill>
                  <a:srgbClr val="C00000"/>
                </a:solidFill>
                <a:latin typeface="Arial Narrow" pitchFamily="34" charset="0"/>
              </a:rPr>
              <a:t>sustainable development of countries. </a:t>
            </a:r>
          </a:p>
        </p:txBody>
      </p:sp>
      <p:pic>
        <p:nvPicPr>
          <p:cNvPr id="3" name="Picture 2" descr="Image result for technology icon"/>
          <p:cNvPicPr>
            <a:picLocks noChangeAspect="1" noChangeArrowheads="1"/>
          </p:cNvPicPr>
          <p:nvPr/>
        </p:nvPicPr>
        <p:blipFill rotWithShape="1">
          <a:blip r:embed="rId6" cstate="print">
            <a:clrChange>
              <a:clrFrom>
                <a:srgbClr val="F1F6FE"/>
              </a:clrFrom>
              <a:clrTo>
                <a:srgbClr val="F1F6FE">
                  <a:alpha val="0"/>
                </a:srgbClr>
              </a:clrTo>
            </a:clrChange>
            <a:extLst>
              <a:ext uri="{BEBA8EAE-BF5A-486C-A8C5-ECC9F3942E4B}">
                <a14:imgProps xmlns:a14="http://schemas.microsoft.com/office/drawing/2010/main">
                  <a14:imgLayer r:embed="rId7">
                    <a14:imgEffect>
                      <a14:backgroundRemoval t="15391" b="66190" l="20231" r="85385">
                        <a14:foregroundMark x1="76385" y1="55509" x2="76385" y2="55509"/>
                        <a14:foregroundMark x1="74615" y1="60723" x2="74615" y2="60723"/>
                        <a14:foregroundMark x1="59615" y1="64844" x2="59615" y2="64844"/>
                        <a14:foregroundMark x1="69385" y1="28595" x2="69385" y2="28595"/>
                        <a14:foregroundMark x1="71615" y1="20942" x2="71615" y2="20942"/>
                      </a14:backgroundRemoval>
                    </a14:imgEffect>
                    <a14:imgEffect>
                      <a14:colorTemperature colorTemp="59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l="20509" t="16714" r="15334" b="33184"/>
          <a:stretch/>
        </p:blipFill>
        <p:spPr bwMode="auto">
          <a:xfrm>
            <a:off x="5943600" y="1676400"/>
            <a:ext cx="2590800" cy="185044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
          <p:cNvSpPr>
            <a:spLocks noChangeArrowheads="1"/>
          </p:cNvSpPr>
          <p:nvPr/>
        </p:nvSpPr>
        <p:spPr bwMode="auto">
          <a:xfrm>
            <a:off x="609600" y="12192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2000" b="1" i="1" dirty="0">
                <a:solidFill>
                  <a:srgbClr val="660033"/>
                </a:solidFill>
                <a:latin typeface="Arial Narrow" pitchFamily="34" charset="0"/>
              </a:rPr>
              <a:t>Knowledge embodied in a </a:t>
            </a:r>
            <a:r>
              <a:rPr lang="en-US" sz="2000" b="1" i="1" u="sng" dirty="0">
                <a:solidFill>
                  <a:srgbClr val="660033"/>
                </a:solidFill>
                <a:latin typeface="Arial Narrow" pitchFamily="34" charset="0"/>
              </a:rPr>
              <a:t>physical component</a:t>
            </a:r>
            <a:r>
              <a:rPr lang="en-US" sz="2000" b="1" i="1" dirty="0">
                <a:solidFill>
                  <a:srgbClr val="660033"/>
                </a:solidFill>
                <a:latin typeface="Arial Narrow" pitchFamily="34" charset="0"/>
              </a:rPr>
              <a:t>, knowhow-knowledge </a:t>
            </a:r>
          </a:p>
          <a:p>
            <a:pPr algn="ctr"/>
            <a:r>
              <a:rPr lang="en-US" sz="2000" b="1" i="1" dirty="0">
                <a:solidFill>
                  <a:srgbClr val="660033"/>
                </a:solidFill>
                <a:latin typeface="Arial Narrow" pitchFamily="34" charset="0"/>
              </a:rPr>
              <a:t>as well as how it is used and applied.</a:t>
            </a:r>
            <a:endParaRPr lang="en-US" altLang="en-US" sz="2000" b="1" i="1" dirty="0">
              <a:solidFill>
                <a:srgbClr val="660033"/>
              </a:solidFill>
              <a:latin typeface="Arial Narrow" panose="020B0606020202030204" pitchFamily="34" charset="0"/>
            </a:endParaRPr>
          </a:p>
        </p:txBody>
      </p:sp>
      <p:sp>
        <p:nvSpPr>
          <p:cNvPr id="58" name="Rectangle 57"/>
          <p:cNvSpPr/>
          <p:nvPr/>
        </p:nvSpPr>
        <p:spPr>
          <a:xfrm rot="5400000">
            <a:off x="-434341" y="424815"/>
            <a:ext cx="1325880"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59" name="Rectangle 58"/>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60" name="Rectangle 59"/>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61" name="Rectangle 60"/>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62" name="Rectangle 61"/>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2041137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2"/>
                                        </p:tgtEl>
                                        <p:attrNameLst>
                                          <p:attrName>style.visibility</p:attrName>
                                        </p:attrNameLst>
                                      </p:cBhvr>
                                      <p:to>
                                        <p:strVal val="visible"/>
                                      </p:to>
                                    </p:set>
                                    <p:anim calcmode="lin" valueType="num">
                                      <p:cBhvr>
                                        <p:cTn id="26" dur="500" fill="hold"/>
                                        <p:tgtEl>
                                          <p:spTgt spid="162"/>
                                        </p:tgtEl>
                                        <p:attrNameLst>
                                          <p:attrName>ppt_w</p:attrName>
                                        </p:attrNameLst>
                                      </p:cBhvr>
                                      <p:tavLst>
                                        <p:tav tm="0">
                                          <p:val>
                                            <p:fltVal val="0"/>
                                          </p:val>
                                        </p:tav>
                                        <p:tav tm="100000">
                                          <p:val>
                                            <p:strVal val="#ppt_w"/>
                                          </p:val>
                                        </p:tav>
                                      </p:tavLst>
                                    </p:anim>
                                    <p:anim calcmode="lin" valueType="num">
                                      <p:cBhvr>
                                        <p:cTn id="27" dur="500" fill="hold"/>
                                        <p:tgtEl>
                                          <p:spTgt spid="162"/>
                                        </p:tgtEl>
                                        <p:attrNameLst>
                                          <p:attrName>ppt_h</p:attrName>
                                        </p:attrNameLst>
                                      </p:cBhvr>
                                      <p:tavLst>
                                        <p:tav tm="0">
                                          <p:val>
                                            <p:fltVal val="0"/>
                                          </p:val>
                                        </p:tav>
                                        <p:tav tm="100000">
                                          <p:val>
                                            <p:strVal val="#ppt_h"/>
                                          </p:val>
                                        </p:tav>
                                      </p:tavLst>
                                    </p:anim>
                                    <p:animEffect transition="in" filter="fade">
                                      <p:cBhvr>
                                        <p:cTn id="28" dur="500"/>
                                        <p:tgtEl>
                                          <p:spTgt spid="162"/>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3"/>
                                        </p:tgtEl>
                                        <p:attrNameLst>
                                          <p:attrName>style.visibility</p:attrName>
                                        </p:attrNameLst>
                                      </p:cBhvr>
                                      <p:to>
                                        <p:strVal val="visible"/>
                                      </p:to>
                                    </p:set>
                                    <p:anim calcmode="lin" valueType="num">
                                      <p:cBhvr>
                                        <p:cTn id="40" dur="500" fill="hold"/>
                                        <p:tgtEl>
                                          <p:spTgt spid="193"/>
                                        </p:tgtEl>
                                        <p:attrNameLst>
                                          <p:attrName>ppt_w</p:attrName>
                                        </p:attrNameLst>
                                      </p:cBhvr>
                                      <p:tavLst>
                                        <p:tav tm="0">
                                          <p:val>
                                            <p:fltVal val="0"/>
                                          </p:val>
                                        </p:tav>
                                        <p:tav tm="100000">
                                          <p:val>
                                            <p:strVal val="#ppt_w"/>
                                          </p:val>
                                        </p:tav>
                                      </p:tavLst>
                                    </p:anim>
                                    <p:anim calcmode="lin" valueType="num">
                                      <p:cBhvr>
                                        <p:cTn id="41" dur="500" fill="hold"/>
                                        <p:tgtEl>
                                          <p:spTgt spid="193"/>
                                        </p:tgtEl>
                                        <p:attrNameLst>
                                          <p:attrName>ppt_h</p:attrName>
                                        </p:attrNameLst>
                                      </p:cBhvr>
                                      <p:tavLst>
                                        <p:tav tm="0">
                                          <p:val>
                                            <p:fltVal val="0"/>
                                          </p:val>
                                        </p:tav>
                                        <p:tav tm="100000">
                                          <p:val>
                                            <p:strVal val="#ppt_h"/>
                                          </p:val>
                                        </p:tav>
                                      </p:tavLst>
                                    </p:anim>
                                    <p:animEffect transition="in" filter="fade">
                                      <p:cBhvr>
                                        <p:cTn id="42"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6</a:t>
            </a:fld>
            <a:endParaRPr lang="th-TH" altLang="en-US" sz="1200">
              <a:solidFill>
                <a:srgbClr val="888888"/>
              </a:solidFill>
              <a:latin typeface="Calibri" pitchFamily="34" charset="0"/>
              <a:cs typeface="Arial" pitchFamily="34" charset="0"/>
            </a:endParaRPr>
          </a:p>
        </p:txBody>
      </p:sp>
      <p:pic>
        <p:nvPicPr>
          <p:cNvPr id="4104"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How to acquire Technology? </a:t>
            </a:r>
          </a:p>
        </p:txBody>
      </p:sp>
      <p:sp>
        <p:nvSpPr>
          <p:cNvPr id="38" name="Rectangle 3"/>
          <p:cNvSpPr>
            <a:spLocks noChangeArrowheads="1"/>
          </p:cNvSpPr>
          <p:nvPr/>
        </p:nvSpPr>
        <p:spPr bwMode="auto">
          <a:xfrm>
            <a:off x="762000" y="1447800"/>
            <a:ext cx="7772400" cy="529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b="1" i="1" dirty="0">
                <a:solidFill>
                  <a:srgbClr val="660033"/>
                </a:solidFill>
                <a:latin typeface="Arial Narrow" pitchFamily="34" charset="0"/>
              </a:rPr>
              <a:t>3 Ways of </a:t>
            </a:r>
            <a:r>
              <a:rPr lang="en-US" b="1" i="1" dirty="0">
                <a:solidFill>
                  <a:srgbClr val="FF0000"/>
                </a:solidFill>
                <a:latin typeface="Arial Narrow" pitchFamily="34" charset="0"/>
              </a:rPr>
              <a:t>Acquiring Technology</a:t>
            </a:r>
            <a:endParaRPr lang="en-US" altLang="en-US" sz="1600" b="1" i="1" dirty="0">
              <a:solidFill>
                <a:srgbClr val="FF0000"/>
              </a:solidFill>
              <a:latin typeface="Arial Narrow" panose="020B0606020202030204" pitchFamily="34" charset="0"/>
            </a:endParaRPr>
          </a:p>
        </p:txBody>
      </p:sp>
      <p:pic>
        <p:nvPicPr>
          <p:cNvPr id="123" name="Picture 14" descr="Image result for direction"/>
          <p:cNvPicPr>
            <a:picLocks noChangeAspect="1" noChangeArrowheads="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3069" b="93095" l="1790" r="95908"/>
                    </a14:imgEffect>
                    <a14:imgEffect>
                      <a14:colorTemperature colorTemp="11200"/>
                    </a14:imgEffect>
                  </a14:imgLayer>
                </a14:imgProps>
              </a:ext>
              <a:ext uri="{28A0092B-C50C-407E-A947-70E740481C1C}">
                <a14:useLocalDpi xmlns:a14="http://schemas.microsoft.com/office/drawing/2010/main" val="0"/>
              </a:ext>
            </a:extLst>
          </a:blip>
          <a:srcRect l="40043" t="31608" r="3135" b="6741"/>
          <a:stretch/>
        </p:blipFill>
        <p:spPr bwMode="auto">
          <a:xfrm rot="16778823" flipH="1" flipV="1">
            <a:off x="5885850" y="1315373"/>
            <a:ext cx="864577" cy="262247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5" name="Picture 14" descr="Image result for direction"/>
          <p:cNvPicPr>
            <a:picLocks noChangeAspect="1" noChangeArrowheads="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3069" b="93095" l="1790" r="95908"/>
                    </a14:imgEffect>
                    <a14:imgEffect>
                      <a14:colorTemperature colorTemp="11200"/>
                    </a14:imgEffect>
                  </a14:imgLayer>
                </a14:imgProps>
              </a:ext>
              <a:ext uri="{28A0092B-C50C-407E-A947-70E740481C1C}">
                <a14:useLocalDpi xmlns:a14="http://schemas.microsoft.com/office/drawing/2010/main" val="0"/>
              </a:ext>
            </a:extLst>
          </a:blip>
          <a:srcRect l="40043" t="31608" r="3135" b="6741"/>
          <a:stretch/>
        </p:blipFill>
        <p:spPr bwMode="auto">
          <a:xfrm rot="4821177" flipV="1">
            <a:off x="2469773" y="1315373"/>
            <a:ext cx="864577" cy="262247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6" name="Picture 14" descr="Image result for direction"/>
          <p:cNvPicPr>
            <a:picLocks noChangeAspect="1" noChangeArrowheads="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535" b="51407" l="31458" r="68031">
                        <a14:foregroundMark x1="52685" y1="34271" x2="52685" y2="34271"/>
                        <a14:foregroundMark x1="26854" y1="52685" x2="26854" y2="52685"/>
                        <a14:backgroundMark x1="56266" y1="73402" x2="56266" y2="73402"/>
                        <a14:backgroundMark x1="56266" y1="62916" x2="56266" y2="62916"/>
                        <a14:backgroundMark x1="76471" y1="50384" x2="76471" y2="50384"/>
                      </a14:backgroundRemoval>
                    </a14:imgEffect>
                  </a14:imgLayer>
                </a14:imgProps>
              </a:ext>
              <a:ext uri="{28A0092B-C50C-407E-A947-70E740481C1C}">
                <a14:useLocalDpi xmlns:a14="http://schemas.microsoft.com/office/drawing/2010/main" val="0"/>
              </a:ext>
            </a:extLst>
          </a:blip>
          <a:srcRect l="29459" t="1453" r="28166" b="57267"/>
          <a:stretch/>
        </p:blipFill>
        <p:spPr bwMode="auto">
          <a:xfrm rot="10800000">
            <a:off x="4127840" y="2026182"/>
            <a:ext cx="914400" cy="124634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838200" y="3196323"/>
            <a:ext cx="2332619" cy="2286000"/>
            <a:chOff x="669867" y="3276600"/>
            <a:chExt cx="2332619" cy="2286000"/>
          </a:xfrm>
        </p:grpSpPr>
        <p:pic>
          <p:nvPicPr>
            <p:cNvPr id="1028" name="Picture 4" descr="Image result for do it yourself icon"/>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14400" y="3752849"/>
              <a:ext cx="1819275" cy="180975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669867" y="3276600"/>
              <a:ext cx="2332619" cy="369332"/>
              <a:chOff x="669867" y="3276600"/>
              <a:chExt cx="2332619" cy="369332"/>
            </a:xfrm>
          </p:grpSpPr>
          <p:sp>
            <p:nvSpPr>
              <p:cNvPr id="106" name="Rectangle 3"/>
              <p:cNvSpPr>
                <a:spLocks noChangeArrowheads="1"/>
              </p:cNvSpPr>
              <p:nvPr/>
            </p:nvSpPr>
            <p:spPr bwMode="auto">
              <a:xfrm>
                <a:off x="993603" y="3276600"/>
                <a:ext cx="20088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800" b="1" i="1" dirty="0">
                    <a:latin typeface="Arial Narrow" pitchFamily="34" charset="0"/>
                  </a:rPr>
                  <a:t>D</a:t>
                </a:r>
                <a:r>
                  <a:rPr lang="en-US" sz="1800" b="1" i="1" dirty="0">
                    <a:latin typeface="Arial Narrow" pitchFamily="34" charset="0"/>
                  </a:rPr>
                  <a:t>evelop themselves</a:t>
                </a:r>
                <a:endParaRPr lang="en-US" altLang="en-US" sz="1800" b="1" i="1" dirty="0">
                  <a:latin typeface="Arial Narrow" pitchFamily="34" charset="0"/>
                </a:endParaRPr>
              </a:p>
            </p:txBody>
          </p:sp>
          <p:pic>
            <p:nvPicPr>
              <p:cNvPr id="130" name="Picture 8" descr="Image result for right tick"/>
              <p:cNvPicPr>
                <a:picLocks noChangeAspect="1" noChangeArrowheads="1"/>
              </p:cNvPicPr>
              <p:nvPr/>
            </p:nvPicPr>
            <p:blipFill>
              <a:blip r:embed="rId9"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669867" y="3276600"/>
                <a:ext cx="396933" cy="3542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4" name="Group 23"/>
          <p:cNvGrpSpPr/>
          <p:nvPr/>
        </p:nvGrpSpPr>
        <p:grpSpPr>
          <a:xfrm>
            <a:off x="3489267" y="3215372"/>
            <a:ext cx="2301933" cy="2266951"/>
            <a:chOff x="3413067" y="3295649"/>
            <a:chExt cx="2301933" cy="2266951"/>
          </a:xfrm>
        </p:grpSpPr>
        <p:pic>
          <p:nvPicPr>
            <p:cNvPr id="1030" name="Picture 6" descr="Image result for transfer icon"/>
            <p:cNvPicPr>
              <a:picLocks noChangeAspect="1" noChangeArrowheads="1"/>
            </p:cNvPicPr>
            <p:nvPr/>
          </p:nvPicPr>
          <p:blipFill rotWithShape="1">
            <a:blip r:embed="rId10">
              <a:extLst>
                <a:ext uri="{28A0092B-C50C-407E-A947-70E740481C1C}">
                  <a14:useLocalDpi xmlns:a14="http://schemas.microsoft.com/office/drawing/2010/main" val="0"/>
                </a:ext>
              </a:extLst>
            </a:blip>
            <a:srcRect t="4409" b="4035"/>
            <a:stretch/>
          </p:blipFill>
          <p:spPr bwMode="auto">
            <a:xfrm>
              <a:off x="3657600" y="3886200"/>
              <a:ext cx="1831020" cy="16764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3413067" y="3295649"/>
              <a:ext cx="2301933" cy="594628"/>
              <a:chOff x="3286748" y="3295649"/>
              <a:chExt cx="2301933" cy="594628"/>
            </a:xfrm>
          </p:grpSpPr>
          <p:sp>
            <p:nvSpPr>
              <p:cNvPr id="109" name="Rectangle 3"/>
              <p:cNvSpPr>
                <a:spLocks noChangeArrowheads="1"/>
              </p:cNvSpPr>
              <p:nvPr/>
            </p:nvSpPr>
            <p:spPr bwMode="auto">
              <a:xfrm>
                <a:off x="3362948" y="3299346"/>
                <a:ext cx="2225733"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90000"/>
                  </a:lnSpc>
                </a:pPr>
                <a:r>
                  <a:rPr lang="en-US" altLang="en-US" sz="1800" b="1" i="1" dirty="0">
                    <a:latin typeface="Arial Narrow" pitchFamily="34" charset="0"/>
                  </a:rPr>
                  <a:t>G</a:t>
                </a:r>
                <a:r>
                  <a:rPr lang="en-US" sz="1800" b="1" i="1" dirty="0">
                    <a:latin typeface="Arial Narrow" pitchFamily="34" charset="0"/>
                  </a:rPr>
                  <a:t>et it from those </a:t>
                </a:r>
              </a:p>
              <a:p>
                <a:pPr algn="ctr">
                  <a:lnSpc>
                    <a:spcPct val="90000"/>
                  </a:lnSpc>
                </a:pPr>
                <a:r>
                  <a:rPr lang="en-US" sz="1800" b="1" i="1" dirty="0">
                    <a:latin typeface="Arial Narrow" pitchFamily="34" charset="0"/>
                  </a:rPr>
                  <a:t>that have developed</a:t>
                </a:r>
                <a:endParaRPr lang="en-US" altLang="en-US" sz="1800" b="1" i="1" dirty="0">
                  <a:latin typeface="Arial Narrow" pitchFamily="34" charset="0"/>
                </a:endParaRPr>
              </a:p>
            </p:txBody>
          </p:sp>
          <p:pic>
            <p:nvPicPr>
              <p:cNvPr id="133" name="Picture 8" descr="Image result for right tick"/>
              <p:cNvPicPr>
                <a:picLocks noChangeAspect="1" noChangeArrowheads="1"/>
              </p:cNvPicPr>
              <p:nvPr/>
            </p:nvPicPr>
            <p:blipFill>
              <a:blip r:embed="rId9"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3286748" y="3295649"/>
                <a:ext cx="396933" cy="3542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6" name="Group 25"/>
          <p:cNvGrpSpPr/>
          <p:nvPr/>
        </p:nvGrpSpPr>
        <p:grpSpPr>
          <a:xfrm>
            <a:off x="5874182" y="3223630"/>
            <a:ext cx="3041218" cy="2186570"/>
            <a:chOff x="5874182" y="3276600"/>
            <a:chExt cx="3041218" cy="2186570"/>
          </a:xfrm>
        </p:grpSpPr>
        <p:pic>
          <p:nvPicPr>
            <p:cNvPr id="1036" name="Picture 12" descr="Image result for public info icon"/>
            <p:cNvPicPr>
              <a:picLocks noChangeAspect="1" noChangeArrowheads="1"/>
            </p:cNvPicPr>
            <p:nvPr/>
          </p:nvPicPr>
          <p:blipFill rotWithShape="1">
            <a:blip r:embed="rId11">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l="6634" t="4800" r="4393" b="8447"/>
            <a:stretch/>
          </p:blipFill>
          <p:spPr bwMode="auto">
            <a:xfrm>
              <a:off x="6517225" y="3810000"/>
              <a:ext cx="1695450" cy="165317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5874182" y="3276600"/>
              <a:ext cx="3041218" cy="595008"/>
              <a:chOff x="5874182" y="3276600"/>
              <a:chExt cx="3041218" cy="595008"/>
            </a:xfrm>
          </p:grpSpPr>
          <p:sp>
            <p:nvSpPr>
              <p:cNvPr id="112" name="Rectangle 3"/>
              <p:cNvSpPr>
                <a:spLocks noChangeArrowheads="1"/>
              </p:cNvSpPr>
              <p:nvPr/>
            </p:nvSpPr>
            <p:spPr bwMode="auto">
              <a:xfrm>
                <a:off x="5874182" y="3280677"/>
                <a:ext cx="304121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90000"/>
                  </a:lnSpc>
                </a:pPr>
                <a:r>
                  <a:rPr lang="en-US" altLang="en-US" sz="1800" b="1" i="1" dirty="0">
                    <a:latin typeface="Arial Narrow" pitchFamily="34" charset="0"/>
                  </a:rPr>
                  <a:t>G</a:t>
                </a:r>
                <a:r>
                  <a:rPr lang="en-US" sz="1800" b="1" i="1" dirty="0">
                    <a:latin typeface="Arial Narrow" pitchFamily="34" charset="0"/>
                  </a:rPr>
                  <a:t>et it from information </a:t>
                </a:r>
              </a:p>
              <a:p>
                <a:pPr algn="ctr">
                  <a:lnSpc>
                    <a:spcPct val="90000"/>
                  </a:lnSpc>
                </a:pPr>
                <a:r>
                  <a:rPr lang="en-US" sz="1800" b="1" i="1" dirty="0">
                    <a:latin typeface="Arial Narrow" pitchFamily="34" charset="0"/>
                  </a:rPr>
                  <a:t>   available in the public domain</a:t>
                </a:r>
                <a:endParaRPr lang="en-US" altLang="en-US" sz="1800" b="1" i="1" dirty="0">
                  <a:latin typeface="Arial Narrow" pitchFamily="34" charset="0"/>
                </a:endParaRPr>
              </a:p>
            </p:txBody>
          </p:sp>
          <p:pic>
            <p:nvPicPr>
              <p:cNvPr id="136" name="Picture 8" descr="Image result for right tick"/>
              <p:cNvPicPr>
                <a:picLocks noChangeAspect="1" noChangeArrowheads="1"/>
              </p:cNvPicPr>
              <p:nvPr/>
            </p:nvPicPr>
            <p:blipFill>
              <a:blip r:embed="rId9"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5927667" y="3276600"/>
                <a:ext cx="396933" cy="35425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 name="Rectangle 29"/>
          <p:cNvSpPr/>
          <p:nvPr/>
        </p:nvSpPr>
        <p:spPr>
          <a:xfrm rot="5400000">
            <a:off x="-434341" y="424815"/>
            <a:ext cx="1325880"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32" name="Rectangle 31"/>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37" name="Rectangle 36"/>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39" name="Rectangle 38"/>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40" name="Rectangle 39"/>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3309051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25"/>
                                        </p:tgtEl>
                                        <p:attrNameLst>
                                          <p:attrName>style.visibility</p:attrName>
                                        </p:attrNameLst>
                                      </p:cBhvr>
                                      <p:to>
                                        <p:strVal val="visible"/>
                                      </p:to>
                                    </p:set>
                                    <p:anim calcmode="lin" valueType="num">
                                      <p:cBhvr>
                                        <p:cTn id="14" dur="500" fill="hold"/>
                                        <p:tgtEl>
                                          <p:spTgt spid="125"/>
                                        </p:tgtEl>
                                        <p:attrNameLst>
                                          <p:attrName>ppt_w</p:attrName>
                                        </p:attrNameLst>
                                      </p:cBhvr>
                                      <p:tavLst>
                                        <p:tav tm="0">
                                          <p:val>
                                            <p:fltVal val="0"/>
                                          </p:val>
                                        </p:tav>
                                        <p:tav tm="100000">
                                          <p:val>
                                            <p:strVal val="#ppt_w"/>
                                          </p:val>
                                        </p:tav>
                                      </p:tavLst>
                                    </p:anim>
                                    <p:anim calcmode="lin" valueType="num">
                                      <p:cBhvr>
                                        <p:cTn id="15" dur="500" fill="hold"/>
                                        <p:tgtEl>
                                          <p:spTgt spid="125"/>
                                        </p:tgtEl>
                                        <p:attrNameLst>
                                          <p:attrName>ppt_h</p:attrName>
                                        </p:attrNameLst>
                                      </p:cBhvr>
                                      <p:tavLst>
                                        <p:tav tm="0">
                                          <p:val>
                                            <p:fltVal val="0"/>
                                          </p:val>
                                        </p:tav>
                                        <p:tav tm="100000">
                                          <p:val>
                                            <p:strVal val="#ppt_h"/>
                                          </p:val>
                                        </p:tav>
                                      </p:tavLst>
                                    </p:anim>
                                    <p:anim calcmode="lin" valueType="num">
                                      <p:cBhvr>
                                        <p:cTn id="16" dur="500" fill="hold"/>
                                        <p:tgtEl>
                                          <p:spTgt spid="125"/>
                                        </p:tgtEl>
                                        <p:attrNameLst>
                                          <p:attrName>style.rotation</p:attrName>
                                        </p:attrNameLst>
                                      </p:cBhvr>
                                      <p:tavLst>
                                        <p:tav tm="0">
                                          <p:val>
                                            <p:fltVal val="90"/>
                                          </p:val>
                                        </p:tav>
                                        <p:tav tm="100000">
                                          <p:val>
                                            <p:fltVal val="0"/>
                                          </p:val>
                                        </p:tav>
                                      </p:tavLst>
                                    </p:anim>
                                    <p:animEffect transition="in" filter="fade">
                                      <p:cBhvr>
                                        <p:cTn id="17" dur="500"/>
                                        <p:tgtEl>
                                          <p:spTgt spid="125"/>
                                        </p:tgtEl>
                                      </p:cBhvr>
                                    </p:animEffect>
                                  </p:childTnLst>
                                </p:cTn>
                              </p:par>
                              <p:par>
                                <p:cTn id="18" presetID="31"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 calcmode="lin" valueType="num">
                                      <p:cBhvr>
                                        <p:cTn id="22" dur="500" fill="hold"/>
                                        <p:tgtEl>
                                          <p:spTgt spid="22"/>
                                        </p:tgtEl>
                                        <p:attrNameLst>
                                          <p:attrName>style.rotation</p:attrName>
                                        </p:attrNameLst>
                                      </p:cBhvr>
                                      <p:tavLst>
                                        <p:tav tm="0">
                                          <p:val>
                                            <p:fltVal val="90"/>
                                          </p:val>
                                        </p:tav>
                                        <p:tav tm="100000">
                                          <p:val>
                                            <p:fltVal val="0"/>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6"/>
                                        </p:tgtEl>
                                        <p:attrNameLst>
                                          <p:attrName>style.visibility</p:attrName>
                                        </p:attrNameLst>
                                      </p:cBhvr>
                                      <p:to>
                                        <p:strVal val="visible"/>
                                      </p:to>
                                    </p:set>
                                    <p:anim calcmode="lin" valueType="num">
                                      <p:cBhvr>
                                        <p:cTn id="28" dur="500" fill="hold"/>
                                        <p:tgtEl>
                                          <p:spTgt spid="126"/>
                                        </p:tgtEl>
                                        <p:attrNameLst>
                                          <p:attrName>ppt_w</p:attrName>
                                        </p:attrNameLst>
                                      </p:cBhvr>
                                      <p:tavLst>
                                        <p:tav tm="0">
                                          <p:val>
                                            <p:fltVal val="0"/>
                                          </p:val>
                                        </p:tav>
                                        <p:tav tm="100000">
                                          <p:val>
                                            <p:strVal val="#ppt_w"/>
                                          </p:val>
                                        </p:tav>
                                      </p:tavLst>
                                    </p:anim>
                                    <p:anim calcmode="lin" valueType="num">
                                      <p:cBhvr>
                                        <p:cTn id="29" dur="500" fill="hold"/>
                                        <p:tgtEl>
                                          <p:spTgt spid="126"/>
                                        </p:tgtEl>
                                        <p:attrNameLst>
                                          <p:attrName>ppt_h</p:attrName>
                                        </p:attrNameLst>
                                      </p:cBhvr>
                                      <p:tavLst>
                                        <p:tav tm="0">
                                          <p:val>
                                            <p:fltVal val="0"/>
                                          </p:val>
                                        </p:tav>
                                        <p:tav tm="100000">
                                          <p:val>
                                            <p:strVal val="#ppt_h"/>
                                          </p:val>
                                        </p:tav>
                                      </p:tavLst>
                                    </p:anim>
                                    <p:anim calcmode="lin" valueType="num">
                                      <p:cBhvr>
                                        <p:cTn id="30" dur="500" fill="hold"/>
                                        <p:tgtEl>
                                          <p:spTgt spid="126"/>
                                        </p:tgtEl>
                                        <p:attrNameLst>
                                          <p:attrName>style.rotation</p:attrName>
                                        </p:attrNameLst>
                                      </p:cBhvr>
                                      <p:tavLst>
                                        <p:tav tm="0">
                                          <p:val>
                                            <p:fltVal val="90"/>
                                          </p:val>
                                        </p:tav>
                                        <p:tav tm="100000">
                                          <p:val>
                                            <p:fltVal val="0"/>
                                          </p:val>
                                        </p:tav>
                                      </p:tavLst>
                                    </p:anim>
                                    <p:animEffect transition="in" filter="fade">
                                      <p:cBhvr>
                                        <p:cTn id="31" dur="500"/>
                                        <p:tgtEl>
                                          <p:spTgt spid="126"/>
                                        </p:tgtEl>
                                      </p:cBhvr>
                                    </p:animEffect>
                                  </p:childTnLst>
                                </p:cTn>
                              </p:par>
                              <p:par>
                                <p:cTn id="32" presetID="31"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 calcmode="lin" valueType="num">
                                      <p:cBhvr>
                                        <p:cTn id="36" dur="500" fill="hold"/>
                                        <p:tgtEl>
                                          <p:spTgt spid="24"/>
                                        </p:tgtEl>
                                        <p:attrNameLst>
                                          <p:attrName>style.rotation</p:attrName>
                                        </p:attrNameLst>
                                      </p:cBhvr>
                                      <p:tavLst>
                                        <p:tav tm="0">
                                          <p:val>
                                            <p:fltVal val="90"/>
                                          </p:val>
                                        </p:tav>
                                        <p:tav tm="100000">
                                          <p:val>
                                            <p:fltVal val="0"/>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23"/>
                                        </p:tgtEl>
                                        <p:attrNameLst>
                                          <p:attrName>style.visibility</p:attrName>
                                        </p:attrNameLst>
                                      </p:cBhvr>
                                      <p:to>
                                        <p:strVal val="visible"/>
                                      </p:to>
                                    </p:set>
                                    <p:anim calcmode="lin" valueType="num">
                                      <p:cBhvr>
                                        <p:cTn id="42" dur="500" fill="hold"/>
                                        <p:tgtEl>
                                          <p:spTgt spid="123"/>
                                        </p:tgtEl>
                                        <p:attrNameLst>
                                          <p:attrName>ppt_w</p:attrName>
                                        </p:attrNameLst>
                                      </p:cBhvr>
                                      <p:tavLst>
                                        <p:tav tm="0">
                                          <p:val>
                                            <p:fltVal val="0"/>
                                          </p:val>
                                        </p:tav>
                                        <p:tav tm="100000">
                                          <p:val>
                                            <p:strVal val="#ppt_w"/>
                                          </p:val>
                                        </p:tav>
                                      </p:tavLst>
                                    </p:anim>
                                    <p:anim calcmode="lin" valueType="num">
                                      <p:cBhvr>
                                        <p:cTn id="43" dur="500" fill="hold"/>
                                        <p:tgtEl>
                                          <p:spTgt spid="123"/>
                                        </p:tgtEl>
                                        <p:attrNameLst>
                                          <p:attrName>ppt_h</p:attrName>
                                        </p:attrNameLst>
                                      </p:cBhvr>
                                      <p:tavLst>
                                        <p:tav tm="0">
                                          <p:val>
                                            <p:fltVal val="0"/>
                                          </p:val>
                                        </p:tav>
                                        <p:tav tm="100000">
                                          <p:val>
                                            <p:strVal val="#ppt_h"/>
                                          </p:val>
                                        </p:tav>
                                      </p:tavLst>
                                    </p:anim>
                                    <p:anim calcmode="lin" valueType="num">
                                      <p:cBhvr>
                                        <p:cTn id="44" dur="500" fill="hold"/>
                                        <p:tgtEl>
                                          <p:spTgt spid="123"/>
                                        </p:tgtEl>
                                        <p:attrNameLst>
                                          <p:attrName>style.rotation</p:attrName>
                                        </p:attrNameLst>
                                      </p:cBhvr>
                                      <p:tavLst>
                                        <p:tav tm="0">
                                          <p:val>
                                            <p:fltVal val="90"/>
                                          </p:val>
                                        </p:tav>
                                        <p:tav tm="100000">
                                          <p:val>
                                            <p:fltVal val="0"/>
                                          </p:val>
                                        </p:tav>
                                      </p:tavLst>
                                    </p:anim>
                                    <p:animEffect transition="in" filter="fade">
                                      <p:cBhvr>
                                        <p:cTn id="45" dur="500"/>
                                        <p:tgtEl>
                                          <p:spTgt spid="123"/>
                                        </p:tgtEl>
                                      </p:cBhvr>
                                    </p:animEffect>
                                  </p:childTnLst>
                                </p:cTn>
                              </p:par>
                              <p:par>
                                <p:cTn id="46" presetID="31"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 calcmode="lin" valueType="num">
                                      <p:cBhvr>
                                        <p:cTn id="50" dur="500" fill="hold"/>
                                        <p:tgtEl>
                                          <p:spTgt spid="26"/>
                                        </p:tgtEl>
                                        <p:attrNameLst>
                                          <p:attrName>style.rotation</p:attrName>
                                        </p:attrNameLst>
                                      </p:cBhvr>
                                      <p:tavLst>
                                        <p:tav tm="0">
                                          <p:val>
                                            <p:fltVal val="90"/>
                                          </p:val>
                                        </p:tav>
                                        <p:tav tm="100000">
                                          <p:val>
                                            <p:fltVal val="0"/>
                                          </p:val>
                                        </p:tav>
                                      </p:tavLst>
                                    </p:anim>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7</a:t>
            </a:fld>
            <a:endParaRPr lang="th-TH" altLang="en-US" sz="1200">
              <a:solidFill>
                <a:srgbClr val="888888"/>
              </a:solidFill>
              <a:latin typeface="Calibri" pitchFamily="34" charset="0"/>
              <a:cs typeface="Arial" pitchFamily="34" charset="0"/>
            </a:endParaRPr>
          </a:p>
        </p:txBody>
      </p:sp>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What’s going on in LDCs? </a:t>
            </a:r>
          </a:p>
        </p:txBody>
      </p:sp>
      <p:sp>
        <p:nvSpPr>
          <p:cNvPr id="38" name="Rectangle 3"/>
          <p:cNvSpPr>
            <a:spLocks noChangeArrowheads="1"/>
          </p:cNvSpPr>
          <p:nvPr/>
        </p:nvSpPr>
        <p:spPr bwMode="auto">
          <a:xfrm>
            <a:off x="762000" y="10668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2200" b="1" i="1" dirty="0">
                <a:solidFill>
                  <a:srgbClr val="660033"/>
                </a:solidFill>
                <a:latin typeface="Arial Narrow" pitchFamily="34" charset="0"/>
              </a:rPr>
              <a:t>LDCs have a range of socio-economic problems.</a:t>
            </a:r>
            <a:endParaRPr lang="en-US" altLang="en-US" sz="2200" b="1" i="1" dirty="0">
              <a:solidFill>
                <a:srgbClr val="660033"/>
              </a:solidFill>
              <a:latin typeface="Arial Narrow" panose="020B0606020202030204" pitchFamily="34" charset="0"/>
            </a:endParaRPr>
          </a:p>
        </p:txBody>
      </p:sp>
      <p:sp>
        <p:nvSpPr>
          <p:cNvPr id="193" name="Rectangle 3"/>
          <p:cNvSpPr>
            <a:spLocks noChangeArrowheads="1"/>
          </p:cNvSpPr>
          <p:nvPr/>
        </p:nvSpPr>
        <p:spPr bwMode="auto">
          <a:xfrm>
            <a:off x="838200" y="4572000"/>
            <a:ext cx="754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1800" b="1" i="1" dirty="0">
                <a:solidFill>
                  <a:srgbClr val="C00000"/>
                </a:solidFill>
                <a:latin typeface="Arial Narrow" pitchFamily="34" charset="0"/>
              </a:rPr>
              <a:t>Problems are mainly reflections of technological backwardness </a:t>
            </a:r>
          </a:p>
          <a:p>
            <a:pPr algn="ctr"/>
            <a:r>
              <a:rPr lang="en-US" sz="1800" b="1" i="1" dirty="0">
                <a:solidFill>
                  <a:srgbClr val="C00000"/>
                </a:solidFill>
                <a:latin typeface="Arial Narrow" pitchFamily="34" charset="0"/>
              </a:rPr>
              <a:t>which may be addressed by </a:t>
            </a:r>
            <a:r>
              <a:rPr lang="en-US" sz="1800" b="1" i="1" u="sng" dirty="0">
                <a:solidFill>
                  <a:srgbClr val="C00000"/>
                </a:solidFill>
                <a:latin typeface="Arial Narrow" pitchFamily="34" charset="0"/>
              </a:rPr>
              <a:t>using technology</a:t>
            </a:r>
            <a:r>
              <a:rPr lang="en-US" sz="1800" b="1" i="1" dirty="0">
                <a:solidFill>
                  <a:srgbClr val="C00000"/>
                </a:solidFill>
                <a:latin typeface="Arial Narrow" pitchFamily="34" charset="0"/>
              </a:rPr>
              <a:t>.</a:t>
            </a:r>
          </a:p>
        </p:txBody>
      </p:sp>
      <p:sp>
        <p:nvSpPr>
          <p:cNvPr id="91" name="Rectangle 90"/>
          <p:cNvSpPr/>
          <p:nvPr/>
        </p:nvSpPr>
        <p:spPr>
          <a:xfrm>
            <a:off x="838200" y="5181600"/>
            <a:ext cx="7543800" cy="615553"/>
          </a:xfrm>
          <a:prstGeom prst="rect">
            <a:avLst/>
          </a:prstGeom>
        </p:spPr>
        <p:txBody>
          <a:bodyPr wrap="square">
            <a:spAutoFit/>
          </a:bodyPr>
          <a:lstStyle/>
          <a:p>
            <a:r>
              <a:rPr lang="en-US" sz="1800" b="1" i="1" dirty="0">
                <a:solidFill>
                  <a:srgbClr val="660033"/>
                </a:solidFill>
                <a:latin typeface="Arial Narrow" pitchFamily="34" charset="0"/>
              </a:rPr>
              <a:t>&gt; Reinvent the wheel? </a:t>
            </a:r>
            <a:r>
              <a:rPr lang="en-US" sz="1600" b="1" i="1" dirty="0">
                <a:solidFill>
                  <a:srgbClr val="660033"/>
                </a:solidFill>
                <a:latin typeface="Arial Narrow" pitchFamily="34" charset="0"/>
              </a:rPr>
              <a:t>-- </a:t>
            </a:r>
            <a:r>
              <a:rPr lang="en-US" sz="1600" b="1" i="1" u="sng" dirty="0">
                <a:solidFill>
                  <a:srgbClr val="660033"/>
                </a:solidFill>
                <a:latin typeface="Arial Narrow" pitchFamily="34" charset="0"/>
              </a:rPr>
              <a:t>may not be possible</a:t>
            </a:r>
            <a:r>
              <a:rPr lang="en-US" sz="1600" b="1" i="1" dirty="0">
                <a:solidFill>
                  <a:srgbClr val="660033"/>
                </a:solidFill>
                <a:latin typeface="Arial Narrow" pitchFamily="34" charset="0"/>
              </a:rPr>
              <a:t> </a:t>
            </a:r>
            <a:r>
              <a:rPr lang="en-US" sz="1600" i="1" dirty="0">
                <a:solidFill>
                  <a:srgbClr val="660033"/>
                </a:solidFill>
                <a:latin typeface="Arial Narrow" pitchFamily="34" charset="0"/>
              </a:rPr>
              <a:t>due to </a:t>
            </a:r>
            <a:r>
              <a:rPr lang="en-US" sz="1600" b="1" i="1" dirty="0">
                <a:solidFill>
                  <a:srgbClr val="C00000"/>
                </a:solidFill>
                <a:latin typeface="Arial Narrow" pitchFamily="34" charset="0"/>
              </a:rPr>
              <a:t>inadequate indigenous technological capacity </a:t>
            </a:r>
            <a:r>
              <a:rPr lang="en-US" sz="1600" b="1" i="1" dirty="0">
                <a:solidFill>
                  <a:srgbClr val="660033"/>
                </a:solidFill>
                <a:latin typeface="Arial Narrow" pitchFamily="34" charset="0"/>
              </a:rPr>
              <a:t>and </a:t>
            </a:r>
            <a:r>
              <a:rPr lang="en-US" sz="1600" b="1" i="1" dirty="0">
                <a:solidFill>
                  <a:srgbClr val="C00000"/>
                </a:solidFill>
                <a:latin typeface="Arial Narrow" pitchFamily="34" charset="0"/>
              </a:rPr>
              <a:t>the challenges in acquiring proprietary technology from technology owners.</a:t>
            </a:r>
          </a:p>
        </p:txBody>
      </p:sp>
      <p:sp>
        <p:nvSpPr>
          <p:cNvPr id="92" name="Rectangle 91"/>
          <p:cNvSpPr/>
          <p:nvPr/>
        </p:nvSpPr>
        <p:spPr>
          <a:xfrm>
            <a:off x="838200" y="5791200"/>
            <a:ext cx="7543800" cy="923330"/>
          </a:xfrm>
          <a:prstGeom prst="rect">
            <a:avLst/>
          </a:prstGeom>
        </p:spPr>
        <p:txBody>
          <a:bodyPr wrap="square">
            <a:spAutoFit/>
          </a:bodyPr>
          <a:lstStyle/>
          <a:p>
            <a:r>
              <a:rPr lang="en-US" sz="1800" b="1" i="1" dirty="0">
                <a:solidFill>
                  <a:srgbClr val="660033"/>
                </a:solidFill>
                <a:latin typeface="Arial Narrow" pitchFamily="34" charset="0"/>
              </a:rPr>
              <a:t>&gt; Various technologies that LDCs may need are in the </a:t>
            </a:r>
            <a:r>
              <a:rPr lang="en-US" sz="1800" b="1" i="1" u="sng" dirty="0">
                <a:solidFill>
                  <a:srgbClr val="660033"/>
                </a:solidFill>
                <a:latin typeface="Arial Narrow" pitchFamily="34" charset="0"/>
              </a:rPr>
              <a:t>public domain</a:t>
            </a:r>
            <a:r>
              <a:rPr lang="en-US" sz="1800" b="1" i="1" dirty="0">
                <a:solidFill>
                  <a:srgbClr val="660033"/>
                </a:solidFill>
                <a:latin typeface="Arial Narrow" pitchFamily="34" charset="0"/>
              </a:rPr>
              <a:t>. </a:t>
            </a:r>
          </a:p>
          <a:p>
            <a:r>
              <a:rPr lang="en-US" sz="1800" b="1" i="1" dirty="0">
                <a:solidFill>
                  <a:srgbClr val="C00000"/>
                </a:solidFill>
                <a:latin typeface="Arial Narrow" pitchFamily="34" charset="0"/>
              </a:rPr>
              <a:t>-- </a:t>
            </a:r>
            <a:r>
              <a:rPr lang="en-US" sz="1600" b="1" i="1" dirty="0">
                <a:solidFill>
                  <a:srgbClr val="C00000"/>
                </a:solidFill>
                <a:latin typeface="Arial Narrow" pitchFamily="34" charset="0"/>
              </a:rPr>
              <a:t>transferring, adapting, adopting and exploiting technologies developed elsewhere                  and freely accessible will be </a:t>
            </a:r>
            <a:r>
              <a:rPr lang="en-US" sz="1600" b="1" i="1" u="sng" dirty="0">
                <a:solidFill>
                  <a:srgbClr val="C00000"/>
                </a:solidFill>
                <a:latin typeface="Arial Narrow" pitchFamily="34" charset="0"/>
              </a:rPr>
              <a:t>a better and viable option</a:t>
            </a:r>
            <a:r>
              <a:rPr lang="en-US" sz="1600" b="1" i="1" dirty="0">
                <a:solidFill>
                  <a:srgbClr val="C00000"/>
                </a:solidFill>
                <a:latin typeface="Arial Narrow" pitchFamily="34" charset="0"/>
              </a:rPr>
              <a:t>.</a:t>
            </a:r>
          </a:p>
        </p:txBody>
      </p:sp>
      <p:grpSp>
        <p:nvGrpSpPr>
          <p:cNvPr id="5" name="Group 4"/>
          <p:cNvGrpSpPr/>
          <p:nvPr/>
        </p:nvGrpSpPr>
        <p:grpSpPr>
          <a:xfrm>
            <a:off x="835815" y="1524000"/>
            <a:ext cx="1880775" cy="1511710"/>
            <a:chOff x="988215" y="1524000"/>
            <a:chExt cx="1880775" cy="1511710"/>
          </a:xfrm>
        </p:grpSpPr>
        <p:grpSp>
          <p:nvGrpSpPr>
            <p:cNvPr id="64" name="Group 63"/>
            <p:cNvGrpSpPr/>
            <p:nvPr/>
          </p:nvGrpSpPr>
          <p:grpSpPr>
            <a:xfrm>
              <a:off x="988215" y="1524000"/>
              <a:ext cx="1880775" cy="354250"/>
              <a:chOff x="5927667" y="3276600"/>
              <a:chExt cx="1880775" cy="354250"/>
            </a:xfrm>
          </p:grpSpPr>
          <p:sp>
            <p:nvSpPr>
              <p:cNvPr id="65" name="Rectangle 3"/>
              <p:cNvSpPr>
                <a:spLocks noChangeArrowheads="1"/>
              </p:cNvSpPr>
              <p:nvPr/>
            </p:nvSpPr>
            <p:spPr bwMode="auto">
              <a:xfrm>
                <a:off x="6248400" y="3295168"/>
                <a:ext cx="1560042"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90000"/>
                  </a:lnSpc>
                </a:pPr>
                <a:r>
                  <a:rPr lang="en-US" sz="1400" b="1" i="1" dirty="0">
                    <a:latin typeface="Arial Narrow" pitchFamily="34" charset="0"/>
                  </a:rPr>
                  <a:t>Requires resources</a:t>
                </a:r>
                <a:endParaRPr lang="en-US" altLang="en-US" sz="1400" b="1" i="1" dirty="0">
                  <a:latin typeface="Arial Narrow" pitchFamily="34" charset="0"/>
                </a:endParaRPr>
              </a:p>
            </p:txBody>
          </p:sp>
          <p:pic>
            <p:nvPicPr>
              <p:cNvPr id="66"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5927667" y="3276600"/>
                <a:ext cx="396933" cy="354250"/>
              </a:xfrm>
              <a:prstGeom prst="rect">
                <a:avLst/>
              </a:prstGeom>
              <a:noFill/>
              <a:extLst>
                <a:ext uri="{909E8E84-426E-40DD-AFC4-6F175D3DCCD1}">
                  <a14:hiddenFill xmlns:a14="http://schemas.microsoft.com/office/drawing/2010/main">
                    <a:solidFill>
                      <a:srgbClr val="FFFFFF"/>
                    </a:solidFill>
                  </a14:hiddenFill>
                </a:ext>
              </a:extLst>
            </p:spPr>
          </p:pic>
        </p:grpSp>
        <p:pic>
          <p:nvPicPr>
            <p:cNvPr id="93" name="Picture 2" descr="Image result for factors of production"/>
            <p:cNvPicPr>
              <a:picLocks noChangeAspect="1" noChangeArrowheads="1"/>
            </p:cNvPicPr>
            <p:nvPr/>
          </p:nvPicPr>
          <p:blipFill>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92099" y="1815234"/>
              <a:ext cx="1627301" cy="1220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346141" y="1524000"/>
            <a:ext cx="2140259" cy="1524000"/>
            <a:chOff x="3456957" y="1524000"/>
            <a:chExt cx="2140259" cy="1524000"/>
          </a:xfrm>
        </p:grpSpPr>
        <p:grpSp>
          <p:nvGrpSpPr>
            <p:cNvPr id="82" name="Group 81"/>
            <p:cNvGrpSpPr/>
            <p:nvPr/>
          </p:nvGrpSpPr>
          <p:grpSpPr>
            <a:xfrm>
              <a:off x="3456957" y="1524000"/>
              <a:ext cx="2140259" cy="354250"/>
              <a:chOff x="669867" y="3276600"/>
              <a:chExt cx="2140259" cy="354250"/>
            </a:xfrm>
          </p:grpSpPr>
          <p:sp>
            <p:nvSpPr>
              <p:cNvPr id="83" name="Rectangle 3"/>
              <p:cNvSpPr>
                <a:spLocks noChangeArrowheads="1"/>
              </p:cNvSpPr>
              <p:nvPr/>
            </p:nvSpPr>
            <p:spPr bwMode="auto">
              <a:xfrm>
                <a:off x="993603" y="3326050"/>
                <a:ext cx="181652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90000"/>
                  </a:lnSpc>
                </a:pPr>
                <a:r>
                  <a:rPr lang="en-US" sz="1400" b="1" i="1" dirty="0">
                    <a:latin typeface="Arial Narrow" pitchFamily="34" charset="0"/>
                  </a:rPr>
                  <a:t>Requires infrastructure</a:t>
                </a:r>
                <a:endParaRPr lang="en-US" altLang="en-US" sz="1400" b="1" i="1" dirty="0">
                  <a:latin typeface="Arial Narrow" pitchFamily="34" charset="0"/>
                </a:endParaRPr>
              </a:p>
            </p:txBody>
          </p:sp>
          <p:pic>
            <p:nvPicPr>
              <p:cNvPr id="84"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669867" y="3276600"/>
                <a:ext cx="396933" cy="35425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Image result for infrastructur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0" t="11215" r="2544" b="11554"/>
            <a:stretch/>
          </p:blipFill>
          <p:spPr bwMode="auto">
            <a:xfrm>
              <a:off x="3461439" y="1828835"/>
              <a:ext cx="2135777" cy="1219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5905422" y="1550750"/>
            <a:ext cx="2933778" cy="1497250"/>
            <a:chOff x="6057822" y="1550750"/>
            <a:chExt cx="2933778" cy="1497250"/>
          </a:xfrm>
        </p:grpSpPr>
        <p:grpSp>
          <p:nvGrpSpPr>
            <p:cNvPr id="59" name="Group 58"/>
            <p:cNvGrpSpPr/>
            <p:nvPr/>
          </p:nvGrpSpPr>
          <p:grpSpPr>
            <a:xfrm>
              <a:off x="6057822" y="1550750"/>
              <a:ext cx="2933778" cy="354250"/>
              <a:chOff x="3286748" y="3295649"/>
              <a:chExt cx="4079289" cy="354250"/>
            </a:xfrm>
          </p:grpSpPr>
          <p:sp>
            <p:nvSpPr>
              <p:cNvPr id="60" name="Rectangle 3"/>
              <p:cNvSpPr>
                <a:spLocks noChangeArrowheads="1"/>
              </p:cNvSpPr>
              <p:nvPr/>
            </p:nvSpPr>
            <p:spPr bwMode="auto">
              <a:xfrm>
                <a:off x="3683680" y="3340817"/>
                <a:ext cx="3682357"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90000"/>
                  </a:lnSpc>
                </a:pPr>
                <a:r>
                  <a:rPr lang="en-US" sz="1400" b="1" i="1" dirty="0">
                    <a:latin typeface="Arial Narrow" pitchFamily="34" charset="0"/>
                  </a:rPr>
                  <a:t>Technology generation takes time </a:t>
                </a:r>
              </a:p>
            </p:txBody>
          </p:sp>
          <p:pic>
            <p:nvPicPr>
              <p:cNvPr id="61"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3286748" y="3295649"/>
                <a:ext cx="396933" cy="35425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Image result for development"/>
            <p:cNvPicPr>
              <a:picLocks noChangeAspect="1" noChangeArrowheads="1"/>
            </p:cNvPicPr>
            <p:nvPr/>
          </p:nvPicPr>
          <p:blipFill>
            <a:blip r:embed="rId8" cstate="print">
              <a:clrChange>
                <a:clrFrom>
                  <a:srgbClr val="E7F6F9"/>
                </a:clrFrom>
                <a:clrTo>
                  <a:srgbClr val="E7F6F9">
                    <a:alpha val="0"/>
                  </a:srgbClr>
                </a:clrTo>
              </a:clrChange>
              <a:extLst>
                <a:ext uri="{28A0092B-C50C-407E-A947-70E740481C1C}">
                  <a14:useLocalDpi xmlns:a14="http://schemas.microsoft.com/office/drawing/2010/main" val="0"/>
                </a:ext>
              </a:extLst>
            </a:blip>
            <a:srcRect/>
            <a:stretch>
              <a:fillRect/>
            </a:stretch>
          </p:blipFill>
          <p:spPr bwMode="auto">
            <a:xfrm>
              <a:off x="6553200" y="1848800"/>
              <a:ext cx="1905000" cy="1199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90600" y="3074750"/>
            <a:ext cx="3410568" cy="1421050"/>
            <a:chOff x="1219200" y="2998550"/>
            <a:chExt cx="3410568" cy="1421050"/>
          </a:xfrm>
        </p:grpSpPr>
        <p:grpSp>
          <p:nvGrpSpPr>
            <p:cNvPr id="54" name="Group 53"/>
            <p:cNvGrpSpPr/>
            <p:nvPr/>
          </p:nvGrpSpPr>
          <p:grpSpPr>
            <a:xfrm>
              <a:off x="1219200" y="2998550"/>
              <a:ext cx="3410568" cy="354250"/>
              <a:chOff x="669867" y="3276600"/>
              <a:chExt cx="3410568" cy="354250"/>
            </a:xfrm>
          </p:grpSpPr>
          <p:sp>
            <p:nvSpPr>
              <p:cNvPr id="55" name="Rectangle 3"/>
              <p:cNvSpPr>
                <a:spLocks noChangeArrowheads="1"/>
              </p:cNvSpPr>
              <p:nvPr/>
            </p:nvSpPr>
            <p:spPr bwMode="auto">
              <a:xfrm>
                <a:off x="1097667" y="3295168"/>
                <a:ext cx="298276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90000"/>
                  </a:lnSpc>
                </a:pPr>
                <a:r>
                  <a:rPr lang="en-US" altLang="en-US" sz="1400" b="1" i="1" dirty="0">
                    <a:latin typeface="Arial Narrow" pitchFamily="34" charset="0"/>
                  </a:rPr>
                  <a:t>Low i</a:t>
                </a:r>
                <a:r>
                  <a:rPr lang="en-US" sz="1400" b="1" i="1" dirty="0">
                    <a:latin typeface="Arial Narrow" pitchFamily="34" charset="0"/>
                  </a:rPr>
                  <a:t>ndigenous technological capability</a:t>
                </a:r>
                <a:endParaRPr lang="en-US" altLang="en-US" sz="1400" b="1" i="1" dirty="0">
                  <a:latin typeface="Arial Narrow" pitchFamily="34" charset="0"/>
                </a:endParaRPr>
              </a:p>
            </p:txBody>
          </p:sp>
          <p:pic>
            <p:nvPicPr>
              <p:cNvPr id="56"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669867" y="3276600"/>
                <a:ext cx="396933" cy="35425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Image result for limited capacity"/>
            <p:cNvPicPr>
              <a:picLocks noChangeAspect="1" noChangeArrowheads="1"/>
            </p:cNvPicPr>
            <p:nvPr/>
          </p:nvPicPr>
          <p:blipFill rotWithShape="1">
            <a:blip r:embed="rId9">
              <a:extLst>
                <a:ext uri="{28A0092B-C50C-407E-A947-70E740481C1C}">
                  <a14:useLocalDpi xmlns:a14="http://schemas.microsoft.com/office/drawing/2010/main" val="0"/>
                </a:ext>
              </a:extLst>
            </a:blip>
            <a:srcRect l="30374" r="28698" b="30021"/>
            <a:stretch/>
          </p:blipFill>
          <p:spPr bwMode="auto">
            <a:xfrm>
              <a:off x="2209800" y="3266289"/>
              <a:ext cx="1533274" cy="11533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419600" y="3074750"/>
            <a:ext cx="4267200" cy="1421050"/>
            <a:chOff x="4648200" y="2998550"/>
            <a:chExt cx="4267200" cy="1421050"/>
          </a:xfrm>
        </p:grpSpPr>
        <p:grpSp>
          <p:nvGrpSpPr>
            <p:cNvPr id="85" name="Group 84"/>
            <p:cNvGrpSpPr/>
            <p:nvPr/>
          </p:nvGrpSpPr>
          <p:grpSpPr>
            <a:xfrm>
              <a:off x="4648200" y="2998550"/>
              <a:ext cx="4267200" cy="354250"/>
              <a:chOff x="3286748" y="3268899"/>
              <a:chExt cx="4267200" cy="354250"/>
            </a:xfrm>
          </p:grpSpPr>
          <p:sp>
            <p:nvSpPr>
              <p:cNvPr id="86" name="Rectangle 3"/>
              <p:cNvSpPr>
                <a:spLocks noChangeArrowheads="1"/>
              </p:cNvSpPr>
              <p:nvPr/>
            </p:nvSpPr>
            <p:spPr bwMode="auto">
              <a:xfrm>
                <a:off x="3683680" y="3279079"/>
                <a:ext cx="38702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i="1" dirty="0">
                    <a:latin typeface="Arial Narrow" pitchFamily="34" charset="0"/>
                  </a:rPr>
                  <a:t>Difficult in acquiring technology from the proprietors</a:t>
                </a:r>
              </a:p>
            </p:txBody>
          </p:sp>
          <p:pic>
            <p:nvPicPr>
              <p:cNvPr id="87"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3286748" y="3268899"/>
                <a:ext cx="396933" cy="354250"/>
              </a:xfrm>
              <a:prstGeom prst="rect">
                <a:avLst/>
              </a:prstGeom>
              <a:noFill/>
              <a:extLst>
                <a:ext uri="{909E8E84-426E-40DD-AFC4-6F175D3DCCD1}">
                  <a14:hiddenFill xmlns:a14="http://schemas.microsoft.com/office/drawing/2010/main">
                    <a:solidFill>
                      <a:srgbClr val="FFFFFF"/>
                    </a:solidFill>
                  </a14:hiddenFill>
                </a:ext>
              </a:extLst>
            </p:spPr>
          </p:pic>
        </p:grpSp>
        <p:pic>
          <p:nvPicPr>
            <p:cNvPr id="2064" name="Picture 16" descr="Intellectual Property Icon "/>
            <p:cNvPicPr>
              <a:picLocks noChangeAspect="1" noChangeArrowheads="1"/>
            </p:cNvPicPr>
            <p:nvPr/>
          </p:nvPicPr>
          <p:blipFill>
            <a:blip r:embed="rId10" cstate="print">
              <a:extLst>
                <a:ext uri="{BEBA8EAE-BF5A-486C-A8C5-ECC9F3942E4B}">
                  <a14:imgProps xmlns:a14="http://schemas.microsoft.com/office/drawing/2010/main">
                    <a14:imgLayer r:embed="rId11">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324600" y="3303350"/>
              <a:ext cx="1266644" cy="1116250"/>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Rectangle 108"/>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110" name="Rectangle 109"/>
          <p:cNvSpPr/>
          <p:nvPr/>
        </p:nvSpPr>
        <p:spPr>
          <a:xfrm rot="5400000">
            <a:off x="-457200" y="1798320"/>
            <a:ext cx="1371600"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111" name="Rectangle 110"/>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112" name="Rectangle 111"/>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113" name="Rectangle 112"/>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3448804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93"/>
                                        </p:tgtEl>
                                        <p:attrNameLst>
                                          <p:attrName>style.visibility</p:attrName>
                                        </p:attrNameLst>
                                      </p:cBhvr>
                                      <p:to>
                                        <p:strVal val="visible"/>
                                      </p:to>
                                    </p:set>
                                    <p:anim calcmode="lin" valueType="num">
                                      <p:cBhvr>
                                        <p:cTn id="49" dur="500" fill="hold"/>
                                        <p:tgtEl>
                                          <p:spTgt spid="193"/>
                                        </p:tgtEl>
                                        <p:attrNameLst>
                                          <p:attrName>ppt_w</p:attrName>
                                        </p:attrNameLst>
                                      </p:cBhvr>
                                      <p:tavLst>
                                        <p:tav tm="0">
                                          <p:val>
                                            <p:fltVal val="0"/>
                                          </p:val>
                                        </p:tav>
                                        <p:tav tm="100000">
                                          <p:val>
                                            <p:strVal val="#ppt_w"/>
                                          </p:val>
                                        </p:tav>
                                      </p:tavLst>
                                    </p:anim>
                                    <p:anim calcmode="lin" valueType="num">
                                      <p:cBhvr>
                                        <p:cTn id="50" dur="500" fill="hold"/>
                                        <p:tgtEl>
                                          <p:spTgt spid="193"/>
                                        </p:tgtEl>
                                        <p:attrNameLst>
                                          <p:attrName>ppt_h</p:attrName>
                                        </p:attrNameLst>
                                      </p:cBhvr>
                                      <p:tavLst>
                                        <p:tav tm="0">
                                          <p:val>
                                            <p:fltVal val="0"/>
                                          </p:val>
                                        </p:tav>
                                        <p:tav tm="100000">
                                          <p:val>
                                            <p:strVal val="#ppt_h"/>
                                          </p:val>
                                        </p:tav>
                                      </p:tavLst>
                                    </p:anim>
                                    <p:anim calcmode="lin" valueType="num">
                                      <p:cBhvr>
                                        <p:cTn id="51" dur="500" fill="hold"/>
                                        <p:tgtEl>
                                          <p:spTgt spid="193"/>
                                        </p:tgtEl>
                                        <p:attrNameLst>
                                          <p:attrName>style.rotation</p:attrName>
                                        </p:attrNameLst>
                                      </p:cBhvr>
                                      <p:tavLst>
                                        <p:tav tm="0">
                                          <p:val>
                                            <p:fltVal val="90"/>
                                          </p:val>
                                        </p:tav>
                                        <p:tav tm="100000">
                                          <p:val>
                                            <p:fltVal val="0"/>
                                          </p:val>
                                        </p:tav>
                                      </p:tavLst>
                                    </p:anim>
                                    <p:animEffect transition="in" filter="fade">
                                      <p:cBhvr>
                                        <p:cTn id="52" dur="500"/>
                                        <p:tgtEl>
                                          <p:spTgt spid="193"/>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91"/>
                                        </p:tgtEl>
                                        <p:attrNameLst>
                                          <p:attrName>style.visibility</p:attrName>
                                        </p:attrNameLst>
                                      </p:cBhvr>
                                      <p:to>
                                        <p:strVal val="visible"/>
                                      </p:to>
                                    </p:set>
                                    <p:anim calcmode="lin" valueType="num">
                                      <p:cBhvr>
                                        <p:cTn id="57" dur="500" fill="hold"/>
                                        <p:tgtEl>
                                          <p:spTgt spid="91"/>
                                        </p:tgtEl>
                                        <p:attrNameLst>
                                          <p:attrName>ppt_w</p:attrName>
                                        </p:attrNameLst>
                                      </p:cBhvr>
                                      <p:tavLst>
                                        <p:tav tm="0">
                                          <p:val>
                                            <p:fltVal val="0"/>
                                          </p:val>
                                        </p:tav>
                                        <p:tav tm="100000">
                                          <p:val>
                                            <p:strVal val="#ppt_w"/>
                                          </p:val>
                                        </p:tav>
                                      </p:tavLst>
                                    </p:anim>
                                    <p:anim calcmode="lin" valueType="num">
                                      <p:cBhvr>
                                        <p:cTn id="58" dur="500" fill="hold"/>
                                        <p:tgtEl>
                                          <p:spTgt spid="91"/>
                                        </p:tgtEl>
                                        <p:attrNameLst>
                                          <p:attrName>ppt_h</p:attrName>
                                        </p:attrNameLst>
                                      </p:cBhvr>
                                      <p:tavLst>
                                        <p:tav tm="0">
                                          <p:val>
                                            <p:fltVal val="0"/>
                                          </p:val>
                                        </p:tav>
                                        <p:tav tm="100000">
                                          <p:val>
                                            <p:strVal val="#ppt_h"/>
                                          </p:val>
                                        </p:tav>
                                      </p:tavLst>
                                    </p:anim>
                                    <p:anim calcmode="lin" valueType="num">
                                      <p:cBhvr>
                                        <p:cTn id="59" dur="500" fill="hold"/>
                                        <p:tgtEl>
                                          <p:spTgt spid="91"/>
                                        </p:tgtEl>
                                        <p:attrNameLst>
                                          <p:attrName>style.rotation</p:attrName>
                                        </p:attrNameLst>
                                      </p:cBhvr>
                                      <p:tavLst>
                                        <p:tav tm="0">
                                          <p:val>
                                            <p:fltVal val="90"/>
                                          </p:val>
                                        </p:tav>
                                        <p:tav tm="100000">
                                          <p:val>
                                            <p:fltVal val="0"/>
                                          </p:val>
                                        </p:tav>
                                      </p:tavLst>
                                    </p:anim>
                                    <p:animEffect transition="in" filter="fade">
                                      <p:cBhvr>
                                        <p:cTn id="60" dur="500"/>
                                        <p:tgtEl>
                                          <p:spTgt spid="91"/>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92"/>
                                        </p:tgtEl>
                                        <p:attrNameLst>
                                          <p:attrName>style.visibility</p:attrName>
                                        </p:attrNameLst>
                                      </p:cBhvr>
                                      <p:to>
                                        <p:strVal val="visible"/>
                                      </p:to>
                                    </p:set>
                                    <p:anim calcmode="lin" valueType="num">
                                      <p:cBhvr>
                                        <p:cTn id="65" dur="500" fill="hold"/>
                                        <p:tgtEl>
                                          <p:spTgt spid="92"/>
                                        </p:tgtEl>
                                        <p:attrNameLst>
                                          <p:attrName>ppt_w</p:attrName>
                                        </p:attrNameLst>
                                      </p:cBhvr>
                                      <p:tavLst>
                                        <p:tav tm="0">
                                          <p:val>
                                            <p:fltVal val="0"/>
                                          </p:val>
                                        </p:tav>
                                        <p:tav tm="100000">
                                          <p:val>
                                            <p:strVal val="#ppt_w"/>
                                          </p:val>
                                        </p:tav>
                                      </p:tavLst>
                                    </p:anim>
                                    <p:anim calcmode="lin" valueType="num">
                                      <p:cBhvr>
                                        <p:cTn id="66" dur="500" fill="hold"/>
                                        <p:tgtEl>
                                          <p:spTgt spid="92"/>
                                        </p:tgtEl>
                                        <p:attrNameLst>
                                          <p:attrName>ppt_h</p:attrName>
                                        </p:attrNameLst>
                                      </p:cBhvr>
                                      <p:tavLst>
                                        <p:tav tm="0">
                                          <p:val>
                                            <p:fltVal val="0"/>
                                          </p:val>
                                        </p:tav>
                                        <p:tav tm="100000">
                                          <p:val>
                                            <p:strVal val="#ppt_h"/>
                                          </p:val>
                                        </p:tav>
                                      </p:tavLst>
                                    </p:anim>
                                    <p:anim calcmode="lin" valueType="num">
                                      <p:cBhvr>
                                        <p:cTn id="67" dur="500" fill="hold"/>
                                        <p:tgtEl>
                                          <p:spTgt spid="92"/>
                                        </p:tgtEl>
                                        <p:attrNameLst>
                                          <p:attrName>style.rotation</p:attrName>
                                        </p:attrNameLst>
                                      </p:cBhvr>
                                      <p:tavLst>
                                        <p:tav tm="0">
                                          <p:val>
                                            <p:fltVal val="90"/>
                                          </p:val>
                                        </p:tav>
                                        <p:tav tm="100000">
                                          <p:val>
                                            <p:fltVal val="0"/>
                                          </p:val>
                                        </p:tav>
                                      </p:tavLst>
                                    </p:anim>
                                    <p:animEffect transition="in" filter="fade">
                                      <p:cBhvr>
                                        <p:cTn id="68"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3" grpId="0"/>
      <p:bldP spid="91" grpId="0"/>
      <p:bldP spid="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8</a:t>
            </a:fld>
            <a:endParaRPr lang="th-TH" altLang="en-US" sz="1200">
              <a:solidFill>
                <a:srgbClr val="888888"/>
              </a:solidFill>
              <a:latin typeface="Calibri" pitchFamily="34" charset="0"/>
              <a:cs typeface="Arial" pitchFamily="34" charset="0"/>
            </a:endParaRPr>
          </a:p>
        </p:txBody>
      </p:sp>
      <p:pic>
        <p:nvPicPr>
          <p:cNvPr id="4104"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Transfer of Technology</a:t>
            </a:r>
          </a:p>
        </p:txBody>
      </p:sp>
      <p:sp>
        <p:nvSpPr>
          <p:cNvPr id="38" name="Rectangle 3"/>
          <p:cNvSpPr>
            <a:spLocks noChangeArrowheads="1"/>
          </p:cNvSpPr>
          <p:nvPr/>
        </p:nvSpPr>
        <p:spPr bwMode="auto">
          <a:xfrm>
            <a:off x="838200" y="1143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2000" b="1" i="1" dirty="0">
                <a:solidFill>
                  <a:srgbClr val="660033"/>
                </a:solidFill>
                <a:latin typeface="Arial Narrow" pitchFamily="34" charset="0"/>
              </a:rPr>
              <a:t>Any process by which basic understanding, information, and innovations </a:t>
            </a:r>
          </a:p>
          <a:p>
            <a:pPr algn="ctr"/>
            <a:r>
              <a:rPr lang="en-US" sz="2000" b="1" i="1" dirty="0">
                <a:solidFill>
                  <a:srgbClr val="660033"/>
                </a:solidFill>
                <a:latin typeface="Arial Narrow" pitchFamily="34" charset="0"/>
              </a:rPr>
              <a:t>move from the owners to the users</a:t>
            </a:r>
            <a:r>
              <a:rPr lang="en-US" sz="2200" b="1" i="1" dirty="0">
                <a:solidFill>
                  <a:srgbClr val="660033"/>
                </a:solidFill>
                <a:latin typeface="Arial Narrow" pitchFamily="34" charset="0"/>
              </a:rPr>
              <a:t>.</a:t>
            </a:r>
            <a:endParaRPr lang="en-US" altLang="en-US" sz="2200" b="1" i="1" dirty="0">
              <a:solidFill>
                <a:srgbClr val="660033"/>
              </a:solidFill>
              <a:latin typeface="Arial Narrow" panose="020B0606020202030204" pitchFamily="34" charset="0"/>
            </a:endParaRPr>
          </a:p>
        </p:txBody>
      </p:sp>
      <p:sp>
        <p:nvSpPr>
          <p:cNvPr id="193" name="Rectangle 3"/>
          <p:cNvSpPr>
            <a:spLocks noChangeArrowheads="1"/>
          </p:cNvSpPr>
          <p:nvPr/>
        </p:nvSpPr>
        <p:spPr bwMode="auto">
          <a:xfrm>
            <a:off x="457200" y="6019800"/>
            <a:ext cx="754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1800" b="1" i="1" dirty="0">
                <a:solidFill>
                  <a:srgbClr val="660033"/>
                </a:solidFill>
                <a:latin typeface="Arial Narrow" pitchFamily="34" charset="0"/>
              </a:rPr>
              <a:t>However, a foreign technology that is developed and/or used </a:t>
            </a:r>
          </a:p>
          <a:p>
            <a:pPr algn="ctr"/>
            <a:r>
              <a:rPr lang="en-US" sz="1800" b="1" i="1" dirty="0">
                <a:solidFill>
                  <a:srgbClr val="660033"/>
                </a:solidFill>
                <a:latin typeface="Arial Narrow" pitchFamily="34" charset="0"/>
              </a:rPr>
              <a:t>under a different circumstance </a:t>
            </a:r>
            <a:r>
              <a:rPr lang="en-US" sz="1800" b="1" i="1" u="sng" dirty="0">
                <a:solidFill>
                  <a:srgbClr val="660033"/>
                </a:solidFill>
                <a:latin typeface="Arial Narrow" pitchFamily="34" charset="0"/>
              </a:rPr>
              <a:t>may not always</a:t>
            </a:r>
            <a:r>
              <a:rPr lang="en-US" sz="1800" b="1" i="1" dirty="0">
                <a:solidFill>
                  <a:srgbClr val="660033"/>
                </a:solidFill>
                <a:latin typeface="Arial Narrow" pitchFamily="34" charset="0"/>
              </a:rPr>
              <a:t> be appropriate. </a:t>
            </a:r>
          </a:p>
        </p:txBody>
      </p:sp>
      <p:grpSp>
        <p:nvGrpSpPr>
          <p:cNvPr id="78851" name="Group 78850"/>
          <p:cNvGrpSpPr/>
          <p:nvPr/>
        </p:nvGrpSpPr>
        <p:grpSpPr>
          <a:xfrm>
            <a:off x="990600" y="4114800"/>
            <a:ext cx="4572000" cy="1664732"/>
            <a:chOff x="990600" y="3962400"/>
            <a:chExt cx="4572000" cy="1664732"/>
          </a:xfrm>
        </p:grpSpPr>
        <p:sp>
          <p:nvSpPr>
            <p:cNvPr id="163" name="Rectangle 162"/>
            <p:cNvSpPr/>
            <p:nvPr/>
          </p:nvSpPr>
          <p:spPr>
            <a:xfrm>
              <a:off x="990600" y="3962400"/>
              <a:ext cx="4572000" cy="400110"/>
            </a:xfrm>
            <a:prstGeom prst="rect">
              <a:avLst/>
            </a:prstGeom>
          </p:spPr>
          <p:txBody>
            <a:bodyPr>
              <a:spAutoFit/>
            </a:bodyPr>
            <a:lstStyle/>
            <a:p>
              <a:r>
                <a:rPr lang="en-US" sz="2000" b="1" dirty="0">
                  <a:solidFill>
                    <a:srgbClr val="660033"/>
                  </a:solidFill>
                  <a:latin typeface="Arial Narrow" pitchFamily="34" charset="0"/>
                </a:rPr>
                <a:t>&gt; </a:t>
              </a:r>
              <a:r>
                <a:rPr lang="en-US" sz="1900" b="1" dirty="0">
                  <a:solidFill>
                    <a:srgbClr val="660033"/>
                  </a:solidFill>
                  <a:latin typeface="Arial Narrow" pitchFamily="34" charset="0"/>
                </a:rPr>
                <a:t>Why it’s important?</a:t>
              </a:r>
              <a:endParaRPr lang="en-US" sz="1900" dirty="0">
                <a:solidFill>
                  <a:srgbClr val="660033"/>
                </a:solidFill>
                <a:latin typeface="Arial Narrow" pitchFamily="34" charset="0"/>
              </a:endParaRPr>
            </a:p>
          </p:txBody>
        </p:sp>
        <p:grpSp>
          <p:nvGrpSpPr>
            <p:cNvPr id="164" name="Group 163"/>
            <p:cNvGrpSpPr/>
            <p:nvPr/>
          </p:nvGrpSpPr>
          <p:grpSpPr>
            <a:xfrm>
              <a:off x="1004094" y="4362510"/>
              <a:ext cx="2285763" cy="369332"/>
              <a:chOff x="1156494" y="2309336"/>
              <a:chExt cx="2285763" cy="369332"/>
            </a:xfrm>
          </p:grpSpPr>
          <p:sp>
            <p:nvSpPr>
              <p:cNvPr id="180" name="Rectangle 3"/>
              <p:cNvSpPr>
                <a:spLocks noChangeArrowheads="1"/>
              </p:cNvSpPr>
              <p:nvPr/>
            </p:nvSpPr>
            <p:spPr bwMode="auto">
              <a:xfrm>
                <a:off x="1447800" y="2309336"/>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600" i="1" dirty="0">
                    <a:solidFill>
                      <a:srgbClr val="660033"/>
                    </a:solidFill>
                    <a:latin typeface="Arial Narrow" pitchFamily="34" charset="0"/>
                  </a:rPr>
                  <a:t>Allows techniques, knowledge, products, management practices to flow from one to another entity. </a:t>
                </a:r>
              </a:p>
            </p:txBody>
          </p:sp>
          <p:pic>
            <p:nvPicPr>
              <p:cNvPr id="181"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1004094" y="4667310"/>
              <a:ext cx="2286000" cy="369332"/>
              <a:chOff x="1143000" y="3104195"/>
              <a:chExt cx="2286000" cy="369332"/>
            </a:xfrm>
          </p:grpSpPr>
          <p:sp>
            <p:nvSpPr>
              <p:cNvPr id="170" name="Rectangle 3"/>
              <p:cNvSpPr>
                <a:spLocks noChangeArrowheads="1"/>
              </p:cNvSpPr>
              <p:nvPr/>
            </p:nvSpPr>
            <p:spPr bwMode="auto">
              <a:xfrm>
                <a:off x="1434543" y="3104195"/>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Technology is moved for the purpose of exploitation and commercialization.</a:t>
                </a:r>
                <a:endParaRPr lang="en-US" altLang="en-US" sz="1600" i="1" dirty="0">
                  <a:solidFill>
                    <a:srgbClr val="660033"/>
                  </a:solidFill>
                  <a:latin typeface="Arial Narrow" panose="020B0606020202030204" pitchFamily="34" charset="0"/>
                </a:endParaRPr>
              </a:p>
            </p:txBody>
          </p:sp>
          <p:pic>
            <p:nvPicPr>
              <p:cNvPr id="171"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60790"/>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3" name="Group 222"/>
            <p:cNvGrpSpPr/>
            <p:nvPr/>
          </p:nvGrpSpPr>
          <p:grpSpPr>
            <a:xfrm>
              <a:off x="990600" y="4953000"/>
              <a:ext cx="2285763" cy="369332"/>
              <a:chOff x="1156494" y="2309336"/>
              <a:chExt cx="2285763" cy="369332"/>
            </a:xfrm>
          </p:grpSpPr>
          <p:sp>
            <p:nvSpPr>
              <p:cNvPr id="224" name="Rectangle 3"/>
              <p:cNvSpPr>
                <a:spLocks noChangeArrowheads="1"/>
              </p:cNvSpPr>
              <p:nvPr/>
            </p:nvSpPr>
            <p:spPr bwMode="auto">
              <a:xfrm>
                <a:off x="1447800" y="2309336"/>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600" i="1" dirty="0">
                    <a:solidFill>
                      <a:srgbClr val="660033"/>
                    </a:solidFill>
                    <a:latin typeface="Arial Narrow" pitchFamily="34" charset="0"/>
                  </a:rPr>
                  <a:t>Results of research and development are transformed into products and new businesses.</a:t>
                </a:r>
              </a:p>
            </p:txBody>
          </p:sp>
          <p:pic>
            <p:nvPicPr>
              <p:cNvPr id="225"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p:cNvGrpSpPr/>
            <p:nvPr/>
          </p:nvGrpSpPr>
          <p:grpSpPr>
            <a:xfrm>
              <a:off x="990600" y="5257800"/>
              <a:ext cx="2286000" cy="369332"/>
              <a:chOff x="1143000" y="3104195"/>
              <a:chExt cx="2286000" cy="369332"/>
            </a:xfrm>
          </p:grpSpPr>
          <p:sp>
            <p:nvSpPr>
              <p:cNvPr id="227" name="Rectangle 3"/>
              <p:cNvSpPr>
                <a:spLocks noChangeArrowheads="1"/>
              </p:cNvSpPr>
              <p:nvPr/>
            </p:nvSpPr>
            <p:spPr bwMode="auto">
              <a:xfrm>
                <a:off x="1434543" y="3104195"/>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600" i="1" dirty="0">
                    <a:solidFill>
                      <a:srgbClr val="660033"/>
                    </a:solidFill>
                    <a:latin typeface="Arial Narrow" pitchFamily="34" charset="0"/>
                  </a:rPr>
                  <a:t>Provides a bridge between technology providers and acquirers. </a:t>
                </a:r>
              </a:p>
              <a:p>
                <a:r>
                  <a:rPr lang="en-US" sz="1600" i="1" dirty="0">
                    <a:solidFill>
                      <a:srgbClr val="660033"/>
                    </a:solidFill>
                    <a:latin typeface="Arial Narrow" pitchFamily="34" charset="0"/>
                  </a:rPr>
                  <a:t>&gt; benefits both parties in terms of business development and growth. </a:t>
                </a:r>
              </a:p>
            </p:txBody>
          </p:sp>
          <p:pic>
            <p:nvPicPr>
              <p:cNvPr id="228"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60790"/>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8857" name="Group 78856"/>
          <p:cNvGrpSpPr/>
          <p:nvPr/>
        </p:nvGrpSpPr>
        <p:grpSpPr>
          <a:xfrm>
            <a:off x="1600200" y="1905000"/>
            <a:ext cx="2514600" cy="2209800"/>
            <a:chOff x="1600200" y="1905000"/>
            <a:chExt cx="2514600" cy="2209800"/>
          </a:xfrm>
        </p:grpSpPr>
        <p:grpSp>
          <p:nvGrpSpPr>
            <p:cNvPr id="78852" name="Group 78851"/>
            <p:cNvGrpSpPr/>
            <p:nvPr/>
          </p:nvGrpSpPr>
          <p:grpSpPr>
            <a:xfrm>
              <a:off x="1600200" y="2971800"/>
              <a:ext cx="2514600" cy="1143000"/>
              <a:chOff x="990600" y="2667000"/>
              <a:chExt cx="2514600" cy="1143000"/>
            </a:xfrm>
          </p:grpSpPr>
          <p:sp>
            <p:nvSpPr>
              <p:cNvPr id="27" name="Rectangle 26"/>
              <p:cNvSpPr/>
              <p:nvPr/>
            </p:nvSpPr>
            <p:spPr>
              <a:xfrm>
                <a:off x="1421049" y="2667000"/>
                <a:ext cx="1474551" cy="384721"/>
              </a:xfrm>
              <a:prstGeom prst="rect">
                <a:avLst/>
              </a:prstGeom>
            </p:spPr>
            <p:txBody>
              <a:bodyPr wrap="square">
                <a:spAutoFit/>
              </a:bodyPr>
              <a:lstStyle/>
              <a:p>
                <a:pPr algn="ctr"/>
                <a:r>
                  <a:rPr lang="en-US" sz="1900" b="1" dirty="0">
                    <a:solidFill>
                      <a:srgbClr val="660033"/>
                    </a:solidFill>
                    <a:latin typeface="Arial Narrow" pitchFamily="34" charset="0"/>
                  </a:rPr>
                  <a:t>Owners</a:t>
                </a:r>
                <a:endParaRPr lang="en-US" sz="1600" dirty="0">
                  <a:solidFill>
                    <a:srgbClr val="660033"/>
                  </a:solidFill>
                  <a:latin typeface="Arial Narrow" pitchFamily="34" charset="0"/>
                </a:endParaRPr>
              </a:p>
            </p:txBody>
          </p:sp>
          <p:grpSp>
            <p:nvGrpSpPr>
              <p:cNvPr id="143" name="Group 142"/>
              <p:cNvGrpSpPr/>
              <p:nvPr/>
            </p:nvGrpSpPr>
            <p:grpSpPr>
              <a:xfrm>
                <a:off x="1004094" y="2985294"/>
                <a:ext cx="2285763" cy="374948"/>
                <a:chOff x="1156494" y="2303720"/>
                <a:chExt cx="2285763" cy="374948"/>
              </a:xfrm>
            </p:grpSpPr>
            <p:sp>
              <p:nvSpPr>
                <p:cNvPr id="144" name="Rectangle 3"/>
                <p:cNvSpPr>
                  <a:spLocks noChangeArrowheads="1"/>
                </p:cNvSpPr>
                <p:nvPr/>
              </p:nvSpPr>
              <p:spPr bwMode="auto">
                <a:xfrm>
                  <a:off x="1447800" y="2309336"/>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Individual </a:t>
                  </a:r>
                  <a:endParaRPr lang="en-US" altLang="en-US" sz="1600" i="1" dirty="0">
                    <a:solidFill>
                      <a:srgbClr val="660033"/>
                    </a:solidFill>
                    <a:latin typeface="Arial Narrow" panose="020B0606020202030204" pitchFamily="34" charset="0"/>
                  </a:endParaRPr>
                </a:p>
              </p:txBody>
            </p:sp>
            <p:pic>
              <p:nvPicPr>
                <p:cNvPr id="145"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03720"/>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p:cNvGrpSpPr/>
              <p:nvPr/>
            </p:nvGrpSpPr>
            <p:grpSpPr>
              <a:xfrm>
                <a:off x="990600" y="3440668"/>
                <a:ext cx="2299257" cy="369332"/>
                <a:chOff x="1143000" y="3124200"/>
                <a:chExt cx="2299257" cy="369332"/>
              </a:xfrm>
            </p:grpSpPr>
            <p:sp>
              <p:nvSpPr>
                <p:cNvPr id="147" name="Rectangle 3"/>
                <p:cNvSpPr>
                  <a:spLocks noChangeArrowheads="1"/>
                </p:cNvSpPr>
                <p:nvPr/>
              </p:nvSpPr>
              <p:spPr bwMode="auto">
                <a:xfrm>
                  <a:off x="1447800" y="3124200"/>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Government Laboratory</a:t>
                  </a:r>
                  <a:endParaRPr lang="en-US" altLang="en-US" sz="1600" i="1" dirty="0">
                    <a:solidFill>
                      <a:srgbClr val="660033"/>
                    </a:solidFill>
                    <a:latin typeface="Arial Narrow" panose="020B0606020202030204" pitchFamily="34" charset="0"/>
                  </a:endParaRPr>
                </a:p>
              </p:txBody>
            </p:sp>
            <p:pic>
              <p:nvPicPr>
                <p:cNvPr id="148"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34479"/>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Group 148"/>
              <p:cNvGrpSpPr/>
              <p:nvPr/>
            </p:nvGrpSpPr>
            <p:grpSpPr>
              <a:xfrm>
                <a:off x="2216428" y="3212068"/>
                <a:ext cx="1288772" cy="369332"/>
                <a:chOff x="1143000" y="3112532"/>
                <a:chExt cx="1288772" cy="369332"/>
              </a:xfrm>
            </p:grpSpPr>
            <p:sp>
              <p:nvSpPr>
                <p:cNvPr id="150" name="Rectangle 3"/>
                <p:cNvSpPr>
                  <a:spLocks noChangeArrowheads="1"/>
                </p:cNvSpPr>
                <p:nvPr/>
              </p:nvSpPr>
              <p:spPr bwMode="auto">
                <a:xfrm>
                  <a:off x="1434543" y="3112532"/>
                  <a:ext cx="9972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Institute</a:t>
                  </a:r>
                  <a:endParaRPr lang="en-US" altLang="en-US" sz="1600" i="1" dirty="0">
                    <a:solidFill>
                      <a:srgbClr val="660033"/>
                    </a:solidFill>
                    <a:latin typeface="Arial Narrow" panose="020B0606020202030204" pitchFamily="34" charset="0"/>
                  </a:endParaRPr>
                </a:p>
              </p:txBody>
            </p:sp>
            <p:pic>
              <p:nvPicPr>
                <p:cNvPr id="151"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79901"/>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2" name="Group 151"/>
              <p:cNvGrpSpPr/>
              <p:nvPr/>
            </p:nvGrpSpPr>
            <p:grpSpPr>
              <a:xfrm>
                <a:off x="2216428" y="2971800"/>
                <a:ext cx="1288772" cy="369332"/>
                <a:chOff x="1143000" y="3106537"/>
                <a:chExt cx="1288772" cy="369332"/>
              </a:xfrm>
            </p:grpSpPr>
            <p:sp>
              <p:nvSpPr>
                <p:cNvPr id="153" name="Rectangle 3"/>
                <p:cNvSpPr>
                  <a:spLocks noChangeArrowheads="1"/>
                </p:cNvSpPr>
                <p:nvPr/>
              </p:nvSpPr>
              <p:spPr bwMode="auto">
                <a:xfrm>
                  <a:off x="1434544" y="3106537"/>
                  <a:ext cx="99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University</a:t>
                  </a:r>
                  <a:endParaRPr lang="en-US" altLang="en-US" sz="1600" i="1" dirty="0">
                    <a:solidFill>
                      <a:srgbClr val="660033"/>
                    </a:solidFill>
                    <a:latin typeface="Arial Narrow" panose="020B0606020202030204" pitchFamily="34" charset="0"/>
                  </a:endParaRPr>
                </a:p>
              </p:txBody>
            </p:sp>
            <p:pic>
              <p:nvPicPr>
                <p:cNvPr id="154"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71069"/>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8" name="Group 157"/>
              <p:cNvGrpSpPr/>
              <p:nvPr/>
            </p:nvGrpSpPr>
            <p:grpSpPr>
              <a:xfrm>
                <a:off x="1004094" y="3212068"/>
                <a:ext cx="2286000" cy="369332"/>
                <a:chOff x="1143000" y="3104195"/>
                <a:chExt cx="2286000" cy="369332"/>
              </a:xfrm>
            </p:grpSpPr>
            <p:sp>
              <p:nvSpPr>
                <p:cNvPr id="159" name="Rectangle 3"/>
                <p:cNvSpPr>
                  <a:spLocks noChangeArrowheads="1"/>
                </p:cNvSpPr>
                <p:nvPr/>
              </p:nvSpPr>
              <p:spPr bwMode="auto">
                <a:xfrm>
                  <a:off x="1434543" y="3104195"/>
                  <a:ext cx="1994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Inventor</a:t>
                  </a:r>
                  <a:endParaRPr lang="en-US" altLang="en-US" sz="1600" i="1" dirty="0">
                    <a:solidFill>
                      <a:srgbClr val="660033"/>
                    </a:solidFill>
                    <a:latin typeface="Arial Narrow" panose="020B0606020202030204" pitchFamily="34" charset="0"/>
                  </a:endParaRPr>
                </a:p>
              </p:txBody>
            </p:sp>
            <p:pic>
              <p:nvPicPr>
                <p:cNvPr id="160"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14474"/>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40" name="Picture 16"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9800" y="1905000"/>
              <a:ext cx="1068734" cy="1068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858" name="Group 78857"/>
          <p:cNvGrpSpPr/>
          <p:nvPr/>
        </p:nvGrpSpPr>
        <p:grpSpPr>
          <a:xfrm>
            <a:off x="5049322" y="1905000"/>
            <a:ext cx="2494478" cy="2045732"/>
            <a:chOff x="5049322" y="1905000"/>
            <a:chExt cx="2494478" cy="2045732"/>
          </a:xfrm>
        </p:grpSpPr>
        <p:grpSp>
          <p:nvGrpSpPr>
            <p:cNvPr id="78856" name="Group 78855"/>
            <p:cNvGrpSpPr/>
            <p:nvPr/>
          </p:nvGrpSpPr>
          <p:grpSpPr>
            <a:xfrm>
              <a:off x="5049322" y="3044279"/>
              <a:ext cx="2494478" cy="906453"/>
              <a:chOff x="5049322" y="3044279"/>
              <a:chExt cx="2494478" cy="906453"/>
            </a:xfrm>
          </p:grpSpPr>
          <p:sp>
            <p:nvSpPr>
              <p:cNvPr id="207" name="Rectangle 206"/>
              <p:cNvSpPr/>
              <p:nvPr/>
            </p:nvSpPr>
            <p:spPr>
              <a:xfrm>
                <a:off x="5535849" y="3044279"/>
                <a:ext cx="1474551" cy="384721"/>
              </a:xfrm>
              <a:prstGeom prst="rect">
                <a:avLst/>
              </a:prstGeom>
            </p:spPr>
            <p:txBody>
              <a:bodyPr wrap="square">
                <a:spAutoFit/>
              </a:bodyPr>
              <a:lstStyle/>
              <a:p>
                <a:pPr algn="ctr"/>
                <a:r>
                  <a:rPr lang="en-US" sz="1900" b="1" dirty="0">
                    <a:solidFill>
                      <a:srgbClr val="660033"/>
                    </a:solidFill>
                    <a:latin typeface="Arial Narrow" pitchFamily="34" charset="0"/>
                  </a:rPr>
                  <a:t>Users</a:t>
                </a:r>
                <a:endParaRPr lang="en-US" sz="1600" dirty="0">
                  <a:solidFill>
                    <a:srgbClr val="660033"/>
                  </a:solidFill>
                  <a:latin typeface="Arial Narrow" pitchFamily="34" charset="0"/>
                </a:endParaRPr>
              </a:p>
            </p:txBody>
          </p:sp>
          <p:grpSp>
            <p:nvGrpSpPr>
              <p:cNvPr id="208" name="Group 207"/>
              <p:cNvGrpSpPr/>
              <p:nvPr/>
            </p:nvGrpSpPr>
            <p:grpSpPr>
              <a:xfrm>
                <a:off x="5049322" y="3352800"/>
                <a:ext cx="1288535" cy="369332"/>
                <a:chOff x="1156494" y="2290226"/>
                <a:chExt cx="1288535" cy="369332"/>
              </a:xfrm>
            </p:grpSpPr>
            <p:sp>
              <p:nvSpPr>
                <p:cNvPr id="209" name="Rectangle 3"/>
                <p:cNvSpPr>
                  <a:spLocks noChangeArrowheads="1"/>
                </p:cNvSpPr>
                <p:nvPr/>
              </p:nvSpPr>
              <p:spPr bwMode="auto">
                <a:xfrm>
                  <a:off x="1447801" y="2290226"/>
                  <a:ext cx="99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Individual </a:t>
                  </a:r>
                  <a:endParaRPr lang="en-US" altLang="en-US" sz="1600" i="1" dirty="0">
                    <a:solidFill>
                      <a:srgbClr val="660033"/>
                    </a:solidFill>
                    <a:latin typeface="Arial Narrow" panose="020B0606020202030204" pitchFamily="34" charset="0"/>
                  </a:endParaRPr>
                </a:p>
              </p:txBody>
            </p:sp>
            <p:pic>
              <p:nvPicPr>
                <p:cNvPr id="210"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54758"/>
                  <a:ext cx="291306" cy="29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1" name="Group 210"/>
              <p:cNvGrpSpPr/>
              <p:nvPr/>
            </p:nvGrpSpPr>
            <p:grpSpPr>
              <a:xfrm>
                <a:off x="6255028" y="3581400"/>
                <a:ext cx="1288772" cy="369332"/>
                <a:chOff x="1143000" y="3100864"/>
                <a:chExt cx="1288772" cy="369332"/>
              </a:xfrm>
            </p:grpSpPr>
            <p:sp>
              <p:nvSpPr>
                <p:cNvPr id="212" name="Rectangle 3"/>
                <p:cNvSpPr>
                  <a:spLocks noChangeArrowheads="1"/>
                </p:cNvSpPr>
                <p:nvPr/>
              </p:nvSpPr>
              <p:spPr bwMode="auto">
                <a:xfrm>
                  <a:off x="1434543" y="3100864"/>
                  <a:ext cx="9972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Quasi-private</a:t>
                  </a:r>
                  <a:endParaRPr lang="en-US" altLang="en-US" sz="1600" i="1" dirty="0">
                    <a:solidFill>
                      <a:srgbClr val="660033"/>
                    </a:solidFill>
                    <a:latin typeface="Arial Narrow" panose="020B0606020202030204" pitchFamily="34" charset="0"/>
                  </a:endParaRPr>
                </a:p>
              </p:txBody>
            </p:sp>
            <p:pic>
              <p:nvPicPr>
                <p:cNvPr id="213"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75675"/>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4" name="Group 213"/>
              <p:cNvGrpSpPr/>
              <p:nvPr/>
            </p:nvGrpSpPr>
            <p:grpSpPr>
              <a:xfrm>
                <a:off x="6255028" y="3352800"/>
                <a:ext cx="1288772" cy="369332"/>
                <a:chOff x="1143000" y="3075759"/>
                <a:chExt cx="1288772" cy="369332"/>
              </a:xfrm>
            </p:grpSpPr>
            <p:sp>
              <p:nvSpPr>
                <p:cNvPr id="215" name="Rectangle 3"/>
                <p:cNvSpPr>
                  <a:spLocks noChangeArrowheads="1"/>
                </p:cNvSpPr>
                <p:nvPr/>
              </p:nvSpPr>
              <p:spPr bwMode="auto">
                <a:xfrm>
                  <a:off x="1434544" y="3075759"/>
                  <a:ext cx="99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sz="1600" i="1" dirty="0">
                      <a:solidFill>
                        <a:srgbClr val="660033"/>
                      </a:solidFill>
                      <a:latin typeface="Arial Narrow" pitchFamily="34" charset="0"/>
                    </a:rPr>
                    <a:t>Private</a:t>
                  </a:r>
                  <a:endParaRPr lang="en-US" altLang="en-US" sz="1600" i="1" dirty="0">
                    <a:solidFill>
                      <a:srgbClr val="660033"/>
                    </a:solidFill>
                    <a:latin typeface="Arial Narrow" panose="020B0606020202030204" pitchFamily="34" charset="0"/>
                  </a:endParaRPr>
                </a:p>
              </p:txBody>
            </p:sp>
            <p:pic>
              <p:nvPicPr>
                <p:cNvPr id="216"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50570"/>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7" name="Group 216"/>
              <p:cNvGrpSpPr/>
              <p:nvPr/>
            </p:nvGrpSpPr>
            <p:grpSpPr>
              <a:xfrm>
                <a:off x="5049322" y="3581400"/>
                <a:ext cx="1205706" cy="369332"/>
                <a:chOff x="1143000" y="3104195"/>
                <a:chExt cx="1205706" cy="369332"/>
              </a:xfrm>
            </p:grpSpPr>
            <p:sp>
              <p:nvSpPr>
                <p:cNvPr id="218" name="Rectangle 3"/>
                <p:cNvSpPr>
                  <a:spLocks noChangeArrowheads="1"/>
                </p:cNvSpPr>
                <p:nvPr/>
              </p:nvSpPr>
              <p:spPr bwMode="auto">
                <a:xfrm>
                  <a:off x="1434543" y="3104195"/>
                  <a:ext cx="914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Clr>
                      <a:srgbClr val="CC3300"/>
                    </a:buClr>
                  </a:pPr>
                  <a:r>
                    <a:rPr lang="en-US" altLang="en-US" sz="1600" i="1" dirty="0">
                      <a:solidFill>
                        <a:srgbClr val="660033"/>
                      </a:solidFill>
                      <a:latin typeface="Arial Narrow" pitchFamily="34" charset="0"/>
                    </a:rPr>
                    <a:t>Firm</a:t>
                  </a:r>
                </a:p>
              </p:txBody>
            </p:sp>
            <p:pic>
              <p:nvPicPr>
                <p:cNvPr id="219" name="Picture 8" descr="Image result for right tick"/>
                <p:cNvPicPr>
                  <a:picLocks noChangeAspect="1" noChangeArrowheads="1"/>
                </p:cNvPicPr>
                <p:nvPr/>
              </p:nvPicPr>
              <p:blipFill>
                <a:blip r:embed="rId5"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43000" y="3165512"/>
                  <a:ext cx="294521" cy="29452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42" name="Picture 18" descr="Image result for user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000" y="1905000"/>
              <a:ext cx="1143000" cy="1143000"/>
            </a:xfrm>
            <a:prstGeom prst="rect">
              <a:avLst/>
            </a:prstGeom>
            <a:noFill/>
            <a:extLst>
              <a:ext uri="{909E8E84-426E-40DD-AFC4-6F175D3DCCD1}">
                <a14:hiddenFill xmlns:a14="http://schemas.microsoft.com/office/drawing/2010/main">
                  <a:solidFill>
                    <a:srgbClr val="FFFFFF"/>
                  </a:solidFill>
                </a14:hiddenFill>
              </a:ext>
            </a:extLst>
          </p:spPr>
        </p:pic>
      </p:grpSp>
      <p:sp>
        <p:nvSpPr>
          <p:cNvPr id="78860" name="Striped Right Arrow 78859"/>
          <p:cNvSpPr/>
          <p:nvPr/>
        </p:nvSpPr>
        <p:spPr>
          <a:xfrm>
            <a:off x="4114800" y="2286000"/>
            <a:ext cx="858322" cy="762000"/>
          </a:xfrm>
          <a:prstGeom prst="stripedRight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0" name="Rectangle 239"/>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241" name="Rectangle 240"/>
          <p:cNvSpPr/>
          <p:nvPr/>
        </p:nvSpPr>
        <p:spPr>
          <a:xfrm rot="5400000">
            <a:off x="-457200" y="1798320"/>
            <a:ext cx="1371600"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242" name="Rectangle 241"/>
          <p:cNvSpPr/>
          <p:nvPr/>
        </p:nvSpPr>
        <p:spPr>
          <a:xfrm rot="5400000">
            <a:off x="-448056" y="3191256"/>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243" name="Rectangle 242"/>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244" name="Rectangle 243"/>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78857"/>
                                        </p:tgtEl>
                                        <p:attrNameLst>
                                          <p:attrName>style.visibility</p:attrName>
                                        </p:attrNameLst>
                                      </p:cBhvr>
                                      <p:to>
                                        <p:strVal val="visible"/>
                                      </p:to>
                                    </p:set>
                                    <p:anim calcmode="lin" valueType="num">
                                      <p:cBhvr>
                                        <p:cTn id="14" dur="500" fill="hold"/>
                                        <p:tgtEl>
                                          <p:spTgt spid="78857"/>
                                        </p:tgtEl>
                                        <p:attrNameLst>
                                          <p:attrName>ppt_w</p:attrName>
                                        </p:attrNameLst>
                                      </p:cBhvr>
                                      <p:tavLst>
                                        <p:tav tm="0">
                                          <p:val>
                                            <p:fltVal val="0"/>
                                          </p:val>
                                        </p:tav>
                                        <p:tav tm="100000">
                                          <p:val>
                                            <p:strVal val="#ppt_w"/>
                                          </p:val>
                                        </p:tav>
                                      </p:tavLst>
                                    </p:anim>
                                    <p:anim calcmode="lin" valueType="num">
                                      <p:cBhvr>
                                        <p:cTn id="15" dur="500" fill="hold"/>
                                        <p:tgtEl>
                                          <p:spTgt spid="78857"/>
                                        </p:tgtEl>
                                        <p:attrNameLst>
                                          <p:attrName>ppt_h</p:attrName>
                                        </p:attrNameLst>
                                      </p:cBhvr>
                                      <p:tavLst>
                                        <p:tav tm="0">
                                          <p:val>
                                            <p:fltVal val="0"/>
                                          </p:val>
                                        </p:tav>
                                        <p:tav tm="100000">
                                          <p:val>
                                            <p:strVal val="#ppt_h"/>
                                          </p:val>
                                        </p:tav>
                                      </p:tavLst>
                                    </p:anim>
                                    <p:anim calcmode="lin" valueType="num">
                                      <p:cBhvr>
                                        <p:cTn id="16" dur="500" fill="hold"/>
                                        <p:tgtEl>
                                          <p:spTgt spid="78857"/>
                                        </p:tgtEl>
                                        <p:attrNameLst>
                                          <p:attrName>style.rotation</p:attrName>
                                        </p:attrNameLst>
                                      </p:cBhvr>
                                      <p:tavLst>
                                        <p:tav tm="0">
                                          <p:val>
                                            <p:fltVal val="90"/>
                                          </p:val>
                                        </p:tav>
                                        <p:tav tm="100000">
                                          <p:val>
                                            <p:fltVal val="0"/>
                                          </p:val>
                                        </p:tav>
                                      </p:tavLst>
                                    </p:anim>
                                    <p:animEffect transition="in" filter="fade">
                                      <p:cBhvr>
                                        <p:cTn id="17" dur="500"/>
                                        <p:tgtEl>
                                          <p:spTgt spid="78857"/>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78860"/>
                                        </p:tgtEl>
                                        <p:attrNameLst>
                                          <p:attrName>style.visibility</p:attrName>
                                        </p:attrNameLst>
                                      </p:cBhvr>
                                      <p:to>
                                        <p:strVal val="visible"/>
                                      </p:to>
                                    </p:set>
                                    <p:anim calcmode="lin" valueType="num">
                                      <p:cBhvr>
                                        <p:cTn id="22" dur="500" fill="hold"/>
                                        <p:tgtEl>
                                          <p:spTgt spid="78860"/>
                                        </p:tgtEl>
                                        <p:attrNameLst>
                                          <p:attrName>ppt_w</p:attrName>
                                        </p:attrNameLst>
                                      </p:cBhvr>
                                      <p:tavLst>
                                        <p:tav tm="0">
                                          <p:val>
                                            <p:fltVal val="0"/>
                                          </p:val>
                                        </p:tav>
                                        <p:tav tm="100000">
                                          <p:val>
                                            <p:strVal val="#ppt_w"/>
                                          </p:val>
                                        </p:tav>
                                      </p:tavLst>
                                    </p:anim>
                                    <p:anim calcmode="lin" valueType="num">
                                      <p:cBhvr>
                                        <p:cTn id="23" dur="500" fill="hold"/>
                                        <p:tgtEl>
                                          <p:spTgt spid="78860"/>
                                        </p:tgtEl>
                                        <p:attrNameLst>
                                          <p:attrName>ppt_h</p:attrName>
                                        </p:attrNameLst>
                                      </p:cBhvr>
                                      <p:tavLst>
                                        <p:tav tm="0">
                                          <p:val>
                                            <p:fltVal val="0"/>
                                          </p:val>
                                        </p:tav>
                                        <p:tav tm="100000">
                                          <p:val>
                                            <p:strVal val="#ppt_h"/>
                                          </p:val>
                                        </p:tav>
                                      </p:tavLst>
                                    </p:anim>
                                    <p:anim calcmode="lin" valueType="num">
                                      <p:cBhvr>
                                        <p:cTn id="24" dur="500" fill="hold"/>
                                        <p:tgtEl>
                                          <p:spTgt spid="78860"/>
                                        </p:tgtEl>
                                        <p:attrNameLst>
                                          <p:attrName>style.rotation</p:attrName>
                                        </p:attrNameLst>
                                      </p:cBhvr>
                                      <p:tavLst>
                                        <p:tav tm="0">
                                          <p:val>
                                            <p:fltVal val="90"/>
                                          </p:val>
                                        </p:tav>
                                        <p:tav tm="100000">
                                          <p:val>
                                            <p:fltVal val="0"/>
                                          </p:val>
                                        </p:tav>
                                      </p:tavLst>
                                    </p:anim>
                                    <p:animEffect transition="in" filter="fade">
                                      <p:cBhvr>
                                        <p:cTn id="25" dur="500"/>
                                        <p:tgtEl>
                                          <p:spTgt spid="78860"/>
                                        </p:tgtEl>
                                      </p:cBhvr>
                                    </p:animEffect>
                                  </p:childTnLst>
                                </p:cTn>
                              </p:par>
                              <p:par>
                                <p:cTn id="26" presetID="31" presetClass="entr" presetSubtype="0" fill="hold" nodeType="withEffect">
                                  <p:stCondLst>
                                    <p:cond delay="0"/>
                                  </p:stCondLst>
                                  <p:childTnLst>
                                    <p:set>
                                      <p:cBhvr>
                                        <p:cTn id="27" dur="1" fill="hold">
                                          <p:stCondLst>
                                            <p:cond delay="0"/>
                                          </p:stCondLst>
                                        </p:cTn>
                                        <p:tgtEl>
                                          <p:spTgt spid="78858"/>
                                        </p:tgtEl>
                                        <p:attrNameLst>
                                          <p:attrName>style.visibility</p:attrName>
                                        </p:attrNameLst>
                                      </p:cBhvr>
                                      <p:to>
                                        <p:strVal val="visible"/>
                                      </p:to>
                                    </p:set>
                                    <p:anim calcmode="lin" valueType="num">
                                      <p:cBhvr>
                                        <p:cTn id="28" dur="500" fill="hold"/>
                                        <p:tgtEl>
                                          <p:spTgt spid="78858"/>
                                        </p:tgtEl>
                                        <p:attrNameLst>
                                          <p:attrName>ppt_w</p:attrName>
                                        </p:attrNameLst>
                                      </p:cBhvr>
                                      <p:tavLst>
                                        <p:tav tm="0">
                                          <p:val>
                                            <p:fltVal val="0"/>
                                          </p:val>
                                        </p:tav>
                                        <p:tav tm="100000">
                                          <p:val>
                                            <p:strVal val="#ppt_w"/>
                                          </p:val>
                                        </p:tav>
                                      </p:tavLst>
                                    </p:anim>
                                    <p:anim calcmode="lin" valueType="num">
                                      <p:cBhvr>
                                        <p:cTn id="29" dur="500" fill="hold"/>
                                        <p:tgtEl>
                                          <p:spTgt spid="78858"/>
                                        </p:tgtEl>
                                        <p:attrNameLst>
                                          <p:attrName>ppt_h</p:attrName>
                                        </p:attrNameLst>
                                      </p:cBhvr>
                                      <p:tavLst>
                                        <p:tav tm="0">
                                          <p:val>
                                            <p:fltVal val="0"/>
                                          </p:val>
                                        </p:tav>
                                        <p:tav tm="100000">
                                          <p:val>
                                            <p:strVal val="#ppt_h"/>
                                          </p:val>
                                        </p:tav>
                                      </p:tavLst>
                                    </p:anim>
                                    <p:anim calcmode="lin" valueType="num">
                                      <p:cBhvr>
                                        <p:cTn id="30" dur="500" fill="hold"/>
                                        <p:tgtEl>
                                          <p:spTgt spid="78858"/>
                                        </p:tgtEl>
                                        <p:attrNameLst>
                                          <p:attrName>style.rotation</p:attrName>
                                        </p:attrNameLst>
                                      </p:cBhvr>
                                      <p:tavLst>
                                        <p:tav tm="0">
                                          <p:val>
                                            <p:fltVal val="90"/>
                                          </p:val>
                                        </p:tav>
                                        <p:tav tm="100000">
                                          <p:val>
                                            <p:fltVal val="0"/>
                                          </p:val>
                                        </p:tav>
                                      </p:tavLst>
                                    </p:anim>
                                    <p:animEffect transition="in" filter="fade">
                                      <p:cBhvr>
                                        <p:cTn id="31" dur="500"/>
                                        <p:tgtEl>
                                          <p:spTgt spid="78858"/>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8851"/>
                                        </p:tgtEl>
                                        <p:attrNameLst>
                                          <p:attrName>style.visibility</p:attrName>
                                        </p:attrNameLst>
                                      </p:cBhvr>
                                      <p:to>
                                        <p:strVal val="visible"/>
                                      </p:to>
                                    </p:set>
                                    <p:anim calcmode="lin" valueType="num">
                                      <p:cBhvr>
                                        <p:cTn id="36" dur="500" fill="hold"/>
                                        <p:tgtEl>
                                          <p:spTgt spid="78851"/>
                                        </p:tgtEl>
                                        <p:attrNameLst>
                                          <p:attrName>ppt_w</p:attrName>
                                        </p:attrNameLst>
                                      </p:cBhvr>
                                      <p:tavLst>
                                        <p:tav tm="0">
                                          <p:val>
                                            <p:fltVal val="0"/>
                                          </p:val>
                                        </p:tav>
                                        <p:tav tm="100000">
                                          <p:val>
                                            <p:strVal val="#ppt_w"/>
                                          </p:val>
                                        </p:tav>
                                      </p:tavLst>
                                    </p:anim>
                                    <p:anim calcmode="lin" valueType="num">
                                      <p:cBhvr>
                                        <p:cTn id="37" dur="500" fill="hold"/>
                                        <p:tgtEl>
                                          <p:spTgt spid="78851"/>
                                        </p:tgtEl>
                                        <p:attrNameLst>
                                          <p:attrName>ppt_h</p:attrName>
                                        </p:attrNameLst>
                                      </p:cBhvr>
                                      <p:tavLst>
                                        <p:tav tm="0">
                                          <p:val>
                                            <p:fltVal val="0"/>
                                          </p:val>
                                        </p:tav>
                                        <p:tav tm="100000">
                                          <p:val>
                                            <p:strVal val="#ppt_h"/>
                                          </p:val>
                                        </p:tav>
                                      </p:tavLst>
                                    </p:anim>
                                    <p:animEffect transition="in" filter="fade">
                                      <p:cBhvr>
                                        <p:cTn id="38" dur="500"/>
                                        <p:tgtEl>
                                          <p:spTgt spid="78851"/>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93"/>
                                        </p:tgtEl>
                                        <p:attrNameLst>
                                          <p:attrName>style.visibility</p:attrName>
                                        </p:attrNameLst>
                                      </p:cBhvr>
                                      <p:to>
                                        <p:strVal val="visible"/>
                                      </p:to>
                                    </p:set>
                                    <p:anim calcmode="lin" valueType="num">
                                      <p:cBhvr>
                                        <p:cTn id="43" dur="500" fill="hold"/>
                                        <p:tgtEl>
                                          <p:spTgt spid="193"/>
                                        </p:tgtEl>
                                        <p:attrNameLst>
                                          <p:attrName>ppt_w</p:attrName>
                                        </p:attrNameLst>
                                      </p:cBhvr>
                                      <p:tavLst>
                                        <p:tav tm="0">
                                          <p:val>
                                            <p:fltVal val="0"/>
                                          </p:val>
                                        </p:tav>
                                        <p:tav tm="100000">
                                          <p:val>
                                            <p:strVal val="#ppt_w"/>
                                          </p:val>
                                        </p:tav>
                                      </p:tavLst>
                                    </p:anim>
                                    <p:anim calcmode="lin" valueType="num">
                                      <p:cBhvr>
                                        <p:cTn id="44" dur="500" fill="hold"/>
                                        <p:tgtEl>
                                          <p:spTgt spid="193"/>
                                        </p:tgtEl>
                                        <p:attrNameLst>
                                          <p:attrName>ppt_h</p:attrName>
                                        </p:attrNameLst>
                                      </p:cBhvr>
                                      <p:tavLst>
                                        <p:tav tm="0">
                                          <p:val>
                                            <p:fltVal val="0"/>
                                          </p:val>
                                        </p:tav>
                                        <p:tav tm="100000">
                                          <p:val>
                                            <p:strVal val="#ppt_h"/>
                                          </p:val>
                                        </p:tav>
                                      </p:tavLst>
                                    </p:anim>
                                    <p:animEffect transition="in" filter="fade">
                                      <p:cBhvr>
                                        <p:cTn id="45"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3" grpId="0"/>
      <p:bldP spid="788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15"/>
          <p:cNvSpPr>
            <a:spLocks noGrp="1"/>
          </p:cNvSpPr>
          <p:nvPr>
            <p:ph type="sldNum" sz="quarter" idx="12"/>
          </p:nvPr>
        </p:nvSpPr>
        <p:spPr>
          <a:xfrm>
            <a:off x="7010400" y="7620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3188">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fld id="{D9705BCC-2AA2-488A-8965-05849046357D}" type="slidenum">
              <a:rPr lang="th-TH" altLang="en-US" sz="1200">
                <a:solidFill>
                  <a:srgbClr val="888888"/>
                </a:solidFill>
                <a:latin typeface="Calibri" pitchFamily="34" charset="0"/>
                <a:cs typeface="Arial" pitchFamily="34" charset="0"/>
              </a:rPr>
              <a:pPr>
                <a:spcBef>
                  <a:spcPct val="0"/>
                </a:spcBef>
                <a:buFontTx/>
                <a:buNone/>
              </a:pPr>
              <a:t>9</a:t>
            </a:fld>
            <a:endParaRPr lang="th-TH" altLang="en-US" sz="1200">
              <a:solidFill>
                <a:srgbClr val="888888"/>
              </a:solidFill>
              <a:latin typeface="Calibri" pitchFamily="34" charset="0"/>
              <a:cs typeface="Arial" pitchFamily="34" charset="0"/>
            </a:endParaRPr>
          </a:p>
        </p:txBody>
      </p:sp>
      <p:pic>
        <p:nvPicPr>
          <p:cNvPr id="4104" name="Picture 5" descr="WIPO-E-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562600"/>
            <a:ext cx="1371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object 3"/>
          <p:cNvSpPr>
            <a:spLocks/>
          </p:cNvSpPr>
          <p:nvPr/>
        </p:nvSpPr>
        <p:spPr bwMode="auto">
          <a:xfrm>
            <a:off x="3200400" y="457200"/>
            <a:ext cx="5948363" cy="585787"/>
          </a:xfrm>
          <a:custGeom>
            <a:avLst/>
            <a:gdLst>
              <a:gd name="T0" fmla="*/ 0 w 5220970"/>
              <a:gd name="T1" fmla="*/ 585727 h 584835"/>
              <a:gd name="T2" fmla="*/ 5948423 w 5220970"/>
              <a:gd name="T3" fmla="*/ 585727 h 584835"/>
              <a:gd name="T4" fmla="*/ 5948423 w 5220970"/>
              <a:gd name="T5" fmla="*/ 0 h 584835"/>
              <a:gd name="T6" fmla="*/ 0 w 5220970"/>
              <a:gd name="T7" fmla="*/ 0 h 584835"/>
              <a:gd name="T8" fmla="*/ 0 w 5220970"/>
              <a:gd name="T9" fmla="*/ 585727 h 584835"/>
              <a:gd name="T10" fmla="*/ 0 60000 65536"/>
              <a:gd name="T11" fmla="*/ 0 60000 65536"/>
              <a:gd name="T12" fmla="*/ 0 60000 65536"/>
              <a:gd name="T13" fmla="*/ 0 60000 65536"/>
              <a:gd name="T14" fmla="*/ 0 60000 65536"/>
              <a:gd name="T15" fmla="*/ 0 w 5220970"/>
              <a:gd name="T16" fmla="*/ 0 h 584835"/>
              <a:gd name="T17" fmla="*/ 5220970 w 5220970"/>
              <a:gd name="T18" fmla="*/ 584835 h 584835"/>
            </a:gdLst>
            <a:ahLst/>
            <a:cxnLst>
              <a:cxn ang="T10">
                <a:pos x="T0" y="T1"/>
              </a:cxn>
              <a:cxn ang="T11">
                <a:pos x="T2" y="T3"/>
              </a:cxn>
              <a:cxn ang="T12">
                <a:pos x="T4" y="T5"/>
              </a:cxn>
              <a:cxn ang="T13">
                <a:pos x="T6" y="T7"/>
              </a:cxn>
              <a:cxn ang="T14">
                <a:pos x="T8" y="T9"/>
              </a:cxn>
            </a:cxnLst>
            <a:rect l="T15" t="T16" r="T17" b="T18"/>
            <a:pathLst>
              <a:path w="5220970" h="584835">
                <a:moveTo>
                  <a:pt x="0" y="584774"/>
                </a:moveTo>
                <a:lnTo>
                  <a:pt x="5220584" y="584774"/>
                </a:lnTo>
                <a:lnTo>
                  <a:pt x="5220584" y="0"/>
                </a:lnTo>
                <a:lnTo>
                  <a:pt x="0" y="0"/>
                </a:lnTo>
                <a:lnTo>
                  <a:pt x="0" y="584774"/>
                </a:lnTo>
              </a:path>
            </a:pathLst>
          </a:custGeom>
          <a:solidFill>
            <a:srgbClr val="6600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i="1" dirty="0">
                <a:solidFill>
                  <a:schemeClr val="bg1"/>
                </a:solidFill>
                <a:latin typeface="Arial Narrow" pitchFamily="34" charset="0"/>
              </a:rPr>
              <a:t>  Concept of Appropriate Technology (AP)</a:t>
            </a:r>
          </a:p>
        </p:txBody>
      </p:sp>
      <p:grpSp>
        <p:nvGrpSpPr>
          <p:cNvPr id="2" name="Group 1"/>
          <p:cNvGrpSpPr/>
          <p:nvPr/>
        </p:nvGrpSpPr>
        <p:grpSpPr>
          <a:xfrm>
            <a:off x="990600" y="1764268"/>
            <a:ext cx="5246687" cy="1817132"/>
            <a:chOff x="990600" y="1764268"/>
            <a:chExt cx="5246687" cy="1817132"/>
          </a:xfrm>
        </p:grpSpPr>
        <p:sp>
          <p:nvSpPr>
            <p:cNvPr id="163" name="Rectangle 162"/>
            <p:cNvSpPr/>
            <p:nvPr/>
          </p:nvSpPr>
          <p:spPr>
            <a:xfrm>
              <a:off x="990600" y="1764268"/>
              <a:ext cx="5029200" cy="400110"/>
            </a:xfrm>
            <a:prstGeom prst="rect">
              <a:avLst/>
            </a:prstGeom>
          </p:spPr>
          <p:txBody>
            <a:bodyPr wrap="square">
              <a:spAutoFit/>
            </a:bodyPr>
            <a:lstStyle/>
            <a:p>
              <a:r>
                <a:rPr lang="en-US" sz="2000" b="1" dirty="0">
                  <a:solidFill>
                    <a:srgbClr val="660033"/>
                  </a:solidFill>
                  <a:latin typeface="Arial Narrow" pitchFamily="34" charset="0"/>
                </a:rPr>
                <a:t>&gt; </a:t>
              </a:r>
              <a:r>
                <a:rPr lang="en-US" sz="1900" b="1" dirty="0">
                  <a:solidFill>
                    <a:srgbClr val="FF0000"/>
                  </a:solidFill>
                  <a:latin typeface="Arial Narrow" pitchFamily="34" charset="0"/>
                </a:rPr>
                <a:t>Mahatma Gandhi </a:t>
              </a:r>
              <a:r>
                <a:rPr lang="en-US" sz="1900" b="1" dirty="0">
                  <a:solidFill>
                    <a:srgbClr val="660033"/>
                  </a:solidFill>
                  <a:latin typeface="Arial Narrow" pitchFamily="34" charset="0"/>
                </a:rPr>
                <a:t>– Father of the AP movement</a:t>
              </a:r>
            </a:p>
          </p:txBody>
        </p:sp>
        <p:grpSp>
          <p:nvGrpSpPr>
            <p:cNvPr id="164" name="Group 163"/>
            <p:cNvGrpSpPr/>
            <p:nvPr/>
          </p:nvGrpSpPr>
          <p:grpSpPr>
            <a:xfrm>
              <a:off x="1066800" y="2697778"/>
              <a:ext cx="5170487" cy="369332"/>
              <a:chOff x="1156494" y="2309336"/>
              <a:chExt cx="5170487" cy="369332"/>
            </a:xfrm>
          </p:grpSpPr>
          <p:sp>
            <p:nvSpPr>
              <p:cNvPr id="180" name="Rectangle 3"/>
              <p:cNvSpPr>
                <a:spLocks noChangeArrowheads="1"/>
              </p:cNvSpPr>
              <p:nvPr/>
            </p:nvSpPr>
            <p:spPr bwMode="auto">
              <a:xfrm>
                <a:off x="1447800" y="2309336"/>
                <a:ext cx="48791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600" b="1" i="1" dirty="0">
                    <a:solidFill>
                      <a:srgbClr val="660033"/>
                    </a:solidFill>
                    <a:latin typeface="Arial Narrow" pitchFamily="34" charset="0"/>
                  </a:rPr>
                  <a:t>Founded 2 associations  </a:t>
                </a:r>
                <a:r>
                  <a:rPr lang="en-US" sz="1600" i="1" dirty="0">
                    <a:solidFill>
                      <a:srgbClr val="660033"/>
                    </a:solidFill>
                    <a:latin typeface="Arial Narrow" pitchFamily="34" charset="0"/>
                  </a:rPr>
                  <a:t>focused on </a:t>
                </a:r>
                <a:r>
                  <a:rPr lang="en-US" sz="1600" b="1" i="1" dirty="0">
                    <a:solidFill>
                      <a:srgbClr val="FF0000"/>
                    </a:solidFill>
                    <a:latin typeface="Arial Narrow" pitchFamily="34" charset="0"/>
                  </a:rPr>
                  <a:t>Village-based Technology.</a:t>
                </a:r>
              </a:p>
            </p:txBody>
          </p:sp>
          <p:pic>
            <p:nvPicPr>
              <p:cNvPr id="181" name="Picture 8" descr="Image result for right tick"/>
              <p:cNvPicPr>
                <a:picLocks noChangeAspect="1" noChangeArrowheads="1"/>
              </p:cNvPicPr>
              <p:nvPr/>
            </p:nvPicPr>
            <p:blipFill>
              <a:blip r:embed="rId4" cstate="print">
                <a:clrChange>
                  <a:clrFrom>
                    <a:srgbClr val="EEF1EA"/>
                  </a:clrFrom>
                  <a:clrTo>
                    <a:srgbClr val="EEF1EA">
                      <a:alpha val="0"/>
                    </a:srgbClr>
                  </a:clrTo>
                </a:clrChange>
                <a:extLst>
                  <a:ext uri="{28A0092B-C50C-407E-A947-70E740481C1C}">
                    <a14:useLocalDpi xmlns:a14="http://schemas.microsoft.com/office/drawing/2010/main" val="0"/>
                  </a:ext>
                </a:extLst>
              </a:blip>
              <a:srcRect/>
              <a:stretch>
                <a:fillRect/>
              </a:stretch>
            </p:blipFill>
            <p:spPr bwMode="auto">
              <a:xfrm>
                <a:off x="1156494" y="2387362"/>
                <a:ext cx="291306" cy="291306"/>
              </a:xfrm>
              <a:prstGeom prst="rect">
                <a:avLst/>
              </a:prstGeom>
              <a:noFill/>
              <a:extLst>
                <a:ext uri="{909E8E84-426E-40DD-AFC4-6F175D3DCCD1}">
                  <a14:hiddenFill xmlns:a14="http://schemas.microsoft.com/office/drawing/2010/main">
                    <a:solidFill>
                      <a:srgbClr val="FFFFFF"/>
                    </a:solidFill>
                  </a14:hiddenFill>
                </a:ext>
              </a:extLst>
            </p:spPr>
          </p:pic>
        </p:grpSp>
        <p:sp>
          <p:nvSpPr>
            <p:cNvPr id="170" name="Rectangle 3"/>
            <p:cNvSpPr>
              <a:spLocks noChangeArrowheads="1"/>
            </p:cNvSpPr>
            <p:nvPr/>
          </p:nvSpPr>
          <p:spPr bwMode="auto">
            <a:xfrm>
              <a:off x="1360487" y="3002578"/>
              <a:ext cx="4114563" cy="57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342900" indent="-342900" eaLnBrk="1" hangingPunct="1">
                <a:buClr>
                  <a:srgbClr val="CC3300"/>
                </a:buClr>
                <a:buAutoNum type="arabicPlain" startAt="1925"/>
              </a:pPr>
              <a:r>
                <a:rPr lang="en-US" sz="1600" i="1" dirty="0">
                  <a:solidFill>
                    <a:srgbClr val="660033"/>
                  </a:solidFill>
                  <a:latin typeface="Arial Narrow" pitchFamily="34" charset="0"/>
                </a:rPr>
                <a:t>  &gt;  </a:t>
              </a:r>
              <a:r>
                <a:rPr lang="en-US" sz="1600" b="1" i="1" dirty="0">
                  <a:solidFill>
                    <a:srgbClr val="660033"/>
                  </a:solidFill>
                  <a:latin typeface="Arial Narrow" pitchFamily="34" charset="0"/>
                </a:rPr>
                <a:t>All-India Spinners Association</a:t>
              </a:r>
            </a:p>
            <a:p>
              <a:pPr eaLnBrk="1" hangingPunct="1">
                <a:buClr>
                  <a:srgbClr val="CC3300"/>
                </a:buClr>
              </a:pPr>
              <a:r>
                <a:rPr lang="en-US" sz="1600" i="1" dirty="0">
                  <a:solidFill>
                    <a:srgbClr val="FF0000"/>
                  </a:solidFill>
                  <a:latin typeface="Arial Narrow" pitchFamily="34" charset="0"/>
                </a:rPr>
                <a:t>1935 </a:t>
              </a:r>
              <a:r>
                <a:rPr lang="en-US" sz="1600" i="1" dirty="0">
                  <a:solidFill>
                    <a:srgbClr val="660033"/>
                  </a:solidFill>
                  <a:latin typeface="Arial Narrow" pitchFamily="34" charset="0"/>
                </a:rPr>
                <a:t> &gt;  </a:t>
              </a:r>
              <a:r>
                <a:rPr lang="en-US" sz="1600" b="1" i="1" dirty="0">
                  <a:solidFill>
                    <a:srgbClr val="660033"/>
                  </a:solidFill>
                  <a:latin typeface="Arial Narrow" pitchFamily="34" charset="0"/>
                </a:rPr>
                <a:t>All-India Village Industries Association</a:t>
              </a:r>
            </a:p>
          </p:txBody>
        </p:sp>
        <p:sp>
          <p:nvSpPr>
            <p:cNvPr id="227" name="Rectangle 3"/>
            <p:cNvSpPr>
              <a:spLocks noChangeArrowheads="1"/>
            </p:cNvSpPr>
            <p:nvPr/>
          </p:nvSpPr>
          <p:spPr bwMode="auto">
            <a:xfrm>
              <a:off x="1284287" y="2133600"/>
              <a:ext cx="4800600" cy="57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1700" b="1" i="1" dirty="0">
                  <a:solidFill>
                    <a:srgbClr val="660033"/>
                  </a:solidFill>
                  <a:latin typeface="Arial Narrow" pitchFamily="34" charset="0"/>
                </a:rPr>
                <a:t>‘Mechanization is only good when the hands are too few </a:t>
              </a:r>
            </a:p>
            <a:p>
              <a:pPr algn="ctr"/>
              <a:r>
                <a:rPr lang="en-US" sz="1700" b="1" i="1" dirty="0">
                  <a:solidFill>
                    <a:srgbClr val="660033"/>
                  </a:solidFill>
                  <a:latin typeface="Arial Narrow" pitchFamily="34" charset="0"/>
                </a:rPr>
                <a:t>for the work to be accomplished.’</a:t>
              </a:r>
            </a:p>
          </p:txBody>
        </p:sp>
      </p:grpSp>
      <p:grpSp>
        <p:nvGrpSpPr>
          <p:cNvPr id="62" name="Group 61"/>
          <p:cNvGrpSpPr/>
          <p:nvPr/>
        </p:nvGrpSpPr>
        <p:grpSpPr>
          <a:xfrm>
            <a:off x="533400" y="1143000"/>
            <a:ext cx="3047999" cy="661085"/>
            <a:chOff x="533400" y="1143000"/>
            <a:chExt cx="3047999" cy="661085"/>
          </a:xfrm>
        </p:grpSpPr>
        <p:sp>
          <p:nvSpPr>
            <p:cNvPr id="63" name="object 3"/>
            <p:cNvSpPr>
              <a:spLocks/>
            </p:cNvSpPr>
            <p:nvPr/>
          </p:nvSpPr>
          <p:spPr bwMode="auto">
            <a:xfrm flipH="1">
              <a:off x="885822" y="1251635"/>
              <a:ext cx="2695577" cy="457200"/>
            </a:xfrm>
            <a:prstGeom prst="homePlate">
              <a:avLst>
                <a:gd name="adj" fmla="val 50002"/>
              </a:avLst>
            </a:prstGeom>
            <a:solidFill>
              <a:srgbClr val="FF9933"/>
            </a:solidFill>
            <a:ln>
              <a:noFill/>
            </a:ln>
            <a:extLst/>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000" b="1" i="1" dirty="0">
                  <a:solidFill>
                    <a:schemeClr val="bg1"/>
                  </a:solidFill>
                  <a:latin typeface="Arial Narrow" pitchFamily="34" charset="0"/>
                </a:rPr>
                <a:t>     India</a:t>
              </a:r>
            </a:p>
          </p:txBody>
        </p:sp>
        <p:pic>
          <p:nvPicPr>
            <p:cNvPr id="64" name="Picture 11" descr="Image result for circle"/>
            <p:cNvPicPr>
              <a:picLocks noChangeAspect="1" noChangeArrowheads="1"/>
            </p:cNvPicPr>
            <p:nvPr/>
          </p:nvPicPr>
          <p:blipFill>
            <a:blip r:embed="rId5" cstate="print">
              <a:duotone>
                <a:prstClr val="black"/>
                <a:srgbClr val="FF9933">
                  <a:tint val="45000"/>
                  <a:satMod val="400000"/>
                </a:srgbClr>
              </a:duotone>
              <a:extLst>
                <a:ext uri="{BEBA8EAE-BF5A-486C-A8C5-ECC9F3942E4B}">
                  <a14:imgProps xmlns:a14="http://schemas.microsoft.com/office/drawing/2010/main">
                    <a14:imgLayer r:embed="rId6">
                      <a14:imgEffect>
                        <a14:artisticPencilSketch/>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33400" y="1143000"/>
              <a:ext cx="682024" cy="661085"/>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122" name="Picture 2" descr="Related image"/>
          <p:cNvPicPr>
            <a:picLocks noChangeAspect="1" noChangeArrowheads="1"/>
          </p:cNvPicPr>
          <p:nvPr/>
        </p:nvPicPr>
        <p:blipFill rotWithShape="1">
          <a:blip r:embed="rId7" cstate="print">
            <a:clrChange>
              <a:clrFrom>
                <a:srgbClr val="FCFCFC"/>
              </a:clrFrom>
              <a:clrTo>
                <a:srgbClr val="FCFCFC">
                  <a:alpha val="0"/>
                </a:srgbClr>
              </a:clrTo>
            </a:clrChange>
            <a:extLst>
              <a:ext uri="{28A0092B-C50C-407E-A947-70E740481C1C}">
                <a14:useLocalDpi xmlns:a14="http://schemas.microsoft.com/office/drawing/2010/main" val="0"/>
              </a:ext>
            </a:extLst>
          </a:blip>
          <a:srcRect l="1636" r="2706"/>
          <a:stretch/>
        </p:blipFill>
        <p:spPr bwMode="auto">
          <a:xfrm>
            <a:off x="6477000" y="1676400"/>
            <a:ext cx="2224689" cy="1932134"/>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p:cNvSpPr/>
          <p:nvPr/>
        </p:nvSpPr>
        <p:spPr>
          <a:xfrm rot="5400000">
            <a:off x="-434341" y="424815"/>
            <a:ext cx="132588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What’s tech?</a:t>
            </a:r>
          </a:p>
        </p:txBody>
      </p:sp>
      <p:sp>
        <p:nvSpPr>
          <p:cNvPr id="79" name="Rectangle 78"/>
          <p:cNvSpPr/>
          <p:nvPr/>
        </p:nvSpPr>
        <p:spPr>
          <a:xfrm rot="5400000">
            <a:off x="-457200" y="179832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LDCs &amp;</a:t>
            </a:r>
          </a:p>
          <a:p>
            <a:pPr marL="50800" algn="ctr" eaLnBrk="1" hangingPunct="1">
              <a:lnSpc>
                <a:spcPct val="80000"/>
              </a:lnSpc>
              <a:buClr>
                <a:srgbClr val="CC3300"/>
              </a:buClr>
              <a:defRPr/>
            </a:pPr>
            <a:r>
              <a:rPr lang="en-US" altLang="en-US" sz="1600" b="1" dirty="0">
                <a:solidFill>
                  <a:srgbClr val="EAEAEA"/>
                </a:solidFill>
                <a:latin typeface="Arial Narrow" panose="020B0606020202030204" pitchFamily="34" charset="0"/>
              </a:rPr>
              <a:t> Tech Transfer</a:t>
            </a:r>
          </a:p>
        </p:txBody>
      </p:sp>
      <p:sp>
        <p:nvSpPr>
          <p:cNvPr id="80" name="Rectangle 79"/>
          <p:cNvSpPr/>
          <p:nvPr/>
        </p:nvSpPr>
        <p:spPr>
          <a:xfrm rot="5400000">
            <a:off x="-448056" y="3191256"/>
            <a:ext cx="1353312" cy="457200"/>
          </a:xfrm>
          <a:prstGeom prst="rect">
            <a:avLst/>
          </a:prstGeom>
          <a:solidFill>
            <a:srgbClr val="660033"/>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Concept of AP</a:t>
            </a:r>
          </a:p>
        </p:txBody>
      </p:sp>
      <p:sp>
        <p:nvSpPr>
          <p:cNvPr id="81" name="Rectangle 80"/>
          <p:cNvSpPr/>
          <p:nvPr/>
        </p:nvSpPr>
        <p:spPr>
          <a:xfrm rot="5400000">
            <a:off x="-457200" y="4572000"/>
            <a:ext cx="1371600"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AP at a glance</a:t>
            </a:r>
          </a:p>
        </p:txBody>
      </p:sp>
      <p:sp>
        <p:nvSpPr>
          <p:cNvPr id="82" name="Rectangle 81"/>
          <p:cNvSpPr/>
          <p:nvPr/>
        </p:nvSpPr>
        <p:spPr>
          <a:xfrm rot="5400000">
            <a:off x="-448056" y="5952744"/>
            <a:ext cx="1353312" cy="457200"/>
          </a:xfrm>
          <a:prstGeom prst="rect">
            <a:avLst/>
          </a:prstGeom>
          <a:solidFill>
            <a:schemeClr val="bg1">
              <a:lumMod val="65000"/>
            </a:schemeClr>
          </a:solidFill>
        </p:spPr>
        <p:txBody>
          <a:bodyPr lIns="0" rIns="0" anchor="ctr">
            <a:noAutofit/>
          </a:bodyPr>
          <a:lstStyle/>
          <a:p>
            <a:pPr marL="50800" algn="ctr" eaLnBrk="1" hangingPunct="1">
              <a:lnSpc>
                <a:spcPct val="80000"/>
              </a:lnSpc>
              <a:buClr>
                <a:srgbClr val="CC3300"/>
              </a:buClr>
              <a:defRPr/>
            </a:pPr>
            <a:r>
              <a:rPr lang="en-US" altLang="en-US" sz="1800" b="1" dirty="0">
                <a:solidFill>
                  <a:srgbClr val="EAEAEA"/>
                </a:solidFill>
                <a:latin typeface="Arial Narrow" panose="020B0606020202030204" pitchFamily="34" charset="0"/>
              </a:rPr>
              <a:t>Role of WIPO</a:t>
            </a:r>
          </a:p>
        </p:txBody>
      </p:sp>
    </p:spTree>
    <p:extLst>
      <p:ext uri="{BB962C8B-B14F-4D97-AF65-F5344CB8AC3E}">
        <p14:creationId xmlns:p14="http://schemas.microsoft.com/office/powerpoint/2010/main" val="3907355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b44e663bd468ed97ce8eaafb5ef46aa90474a9d"/>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8453</TotalTime>
  <Words>7815</Words>
  <Application>Microsoft Office PowerPoint</Application>
  <PresentationFormat>On-screen Show (4:3)</PresentationFormat>
  <Paragraphs>569</Paragraphs>
  <Slides>20</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ＭＳ Ｐゴシック</vt:lpstr>
      <vt:lpstr>Arial</vt:lpstr>
      <vt:lpstr>Arial Narrow</vt:lpstr>
      <vt:lpstr>Browallia New</vt:lpstr>
      <vt:lpstr>Calibri</vt:lpstr>
      <vt:lpstr>KaiTi</vt:lpstr>
      <vt:lpstr>Times New Roman</vt:lpstr>
      <vt:lpstr>Tw Cen MT Condensed Extra Bold</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Most Important Asset</dc:title>
  <dc:creator>User</dc:creator>
  <cp:lastModifiedBy>USER</cp:lastModifiedBy>
  <cp:revision>234</cp:revision>
  <cp:lastPrinted>2007-06-26T08:50:53Z</cp:lastPrinted>
  <dcterms:created xsi:type="dcterms:W3CDTF">2007-06-17T05:12:31Z</dcterms:created>
  <dcterms:modified xsi:type="dcterms:W3CDTF">2025-08-26T05:35:21Z</dcterms:modified>
</cp:coreProperties>
</file>